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sldIdLst>
    <p:sldId id="256" r:id="rId2"/>
    <p:sldId id="323" r:id="rId3"/>
    <p:sldId id="316" r:id="rId4"/>
    <p:sldId id="322" r:id="rId5"/>
    <p:sldId id="257" r:id="rId6"/>
    <p:sldId id="391" r:id="rId7"/>
    <p:sldId id="393" r:id="rId8"/>
    <p:sldId id="395" r:id="rId9"/>
    <p:sldId id="396" r:id="rId10"/>
    <p:sldId id="397" r:id="rId11"/>
    <p:sldId id="398" r:id="rId12"/>
    <p:sldId id="399" r:id="rId13"/>
    <p:sldId id="401" r:id="rId14"/>
    <p:sldId id="402" r:id="rId15"/>
    <p:sldId id="403" r:id="rId16"/>
    <p:sldId id="404" r:id="rId17"/>
    <p:sldId id="414" r:id="rId18"/>
    <p:sldId id="406" r:id="rId19"/>
    <p:sldId id="422" r:id="rId20"/>
    <p:sldId id="405" r:id="rId21"/>
    <p:sldId id="417" r:id="rId22"/>
    <p:sldId id="415" r:id="rId23"/>
    <p:sldId id="418" r:id="rId24"/>
    <p:sldId id="419" r:id="rId25"/>
    <p:sldId id="420" r:id="rId26"/>
    <p:sldId id="421" r:id="rId27"/>
    <p:sldId id="408" r:id="rId28"/>
    <p:sldId id="407" r:id="rId29"/>
    <p:sldId id="409" r:id="rId30"/>
    <p:sldId id="410" r:id="rId31"/>
    <p:sldId id="411" r:id="rId32"/>
    <p:sldId id="412" r:id="rId33"/>
    <p:sldId id="413" r:id="rId34"/>
    <p:sldId id="390" r:id="rId35"/>
    <p:sldId id="423"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50" d="100"/>
          <a:sy n="50" d="100"/>
        </p:scale>
        <p:origin x="-204" y="-63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25/01/2014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16</a:t>
            </a:fld>
            <a:endParaRPr lang="en-GB"/>
          </a:p>
        </p:txBody>
      </p:sp>
    </p:spTree>
    <p:extLst>
      <p:ext uri="{BB962C8B-B14F-4D97-AF65-F5344CB8AC3E}">
        <p14:creationId xmlns:p14="http://schemas.microsoft.com/office/powerpoint/2010/main" val="1431859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17</a:t>
            </a:fld>
            <a:endParaRPr lang="en-GB"/>
          </a:p>
        </p:txBody>
      </p:sp>
    </p:spTree>
    <p:extLst>
      <p:ext uri="{BB962C8B-B14F-4D97-AF65-F5344CB8AC3E}">
        <p14:creationId xmlns:p14="http://schemas.microsoft.com/office/powerpoint/2010/main" val="14318594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18</a:t>
            </a:fld>
            <a:endParaRPr lang="en-GB"/>
          </a:p>
        </p:txBody>
      </p:sp>
    </p:spTree>
    <p:extLst>
      <p:ext uri="{BB962C8B-B14F-4D97-AF65-F5344CB8AC3E}">
        <p14:creationId xmlns:p14="http://schemas.microsoft.com/office/powerpoint/2010/main" val="14318594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19</a:t>
            </a:fld>
            <a:endParaRPr lang="en-GB"/>
          </a:p>
        </p:txBody>
      </p:sp>
    </p:spTree>
    <p:extLst>
      <p:ext uri="{BB962C8B-B14F-4D97-AF65-F5344CB8AC3E}">
        <p14:creationId xmlns:p14="http://schemas.microsoft.com/office/powerpoint/2010/main" val="14318594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20</a:t>
            </a:fld>
            <a:endParaRPr lang="en-GB"/>
          </a:p>
        </p:txBody>
      </p:sp>
    </p:spTree>
    <p:extLst>
      <p:ext uri="{BB962C8B-B14F-4D97-AF65-F5344CB8AC3E}">
        <p14:creationId xmlns:p14="http://schemas.microsoft.com/office/powerpoint/2010/main" val="14318594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21</a:t>
            </a:fld>
            <a:endParaRPr lang="en-GB"/>
          </a:p>
        </p:txBody>
      </p:sp>
    </p:spTree>
    <p:extLst>
      <p:ext uri="{BB962C8B-B14F-4D97-AF65-F5344CB8AC3E}">
        <p14:creationId xmlns:p14="http://schemas.microsoft.com/office/powerpoint/2010/main" val="14318594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22</a:t>
            </a:fld>
            <a:endParaRPr lang="en-GB"/>
          </a:p>
        </p:txBody>
      </p:sp>
    </p:spTree>
    <p:extLst>
      <p:ext uri="{BB962C8B-B14F-4D97-AF65-F5344CB8AC3E}">
        <p14:creationId xmlns:p14="http://schemas.microsoft.com/office/powerpoint/2010/main" val="14318594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23</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24</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25</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8</a:t>
            </a:fld>
            <a:endParaRPr lang="en-GB"/>
          </a:p>
        </p:txBody>
      </p:sp>
    </p:spTree>
    <p:extLst>
      <p:ext uri="{BB962C8B-B14F-4D97-AF65-F5344CB8AC3E}">
        <p14:creationId xmlns:p14="http://schemas.microsoft.com/office/powerpoint/2010/main" val="14318594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26</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27</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28</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29</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30</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31</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9</a:t>
            </a:fld>
            <a:endParaRPr lang="en-GB"/>
          </a:p>
        </p:txBody>
      </p:sp>
    </p:spTree>
    <p:extLst>
      <p:ext uri="{BB962C8B-B14F-4D97-AF65-F5344CB8AC3E}">
        <p14:creationId xmlns:p14="http://schemas.microsoft.com/office/powerpoint/2010/main" val="14318594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10</a:t>
            </a:fld>
            <a:endParaRPr lang="en-GB"/>
          </a:p>
        </p:txBody>
      </p:sp>
    </p:spTree>
    <p:extLst>
      <p:ext uri="{BB962C8B-B14F-4D97-AF65-F5344CB8AC3E}">
        <p14:creationId xmlns:p14="http://schemas.microsoft.com/office/powerpoint/2010/main" val="14318594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11</a:t>
            </a:fld>
            <a:endParaRPr lang="en-GB"/>
          </a:p>
        </p:txBody>
      </p:sp>
    </p:spTree>
    <p:extLst>
      <p:ext uri="{BB962C8B-B14F-4D97-AF65-F5344CB8AC3E}">
        <p14:creationId xmlns:p14="http://schemas.microsoft.com/office/powerpoint/2010/main" val="1431859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12</a:t>
            </a:fld>
            <a:endParaRPr lang="en-GB"/>
          </a:p>
        </p:txBody>
      </p:sp>
    </p:spTree>
    <p:extLst>
      <p:ext uri="{BB962C8B-B14F-4D97-AF65-F5344CB8AC3E}">
        <p14:creationId xmlns:p14="http://schemas.microsoft.com/office/powerpoint/2010/main" val="1431859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13</a:t>
            </a:fld>
            <a:endParaRPr lang="en-GB"/>
          </a:p>
        </p:txBody>
      </p:sp>
    </p:spTree>
    <p:extLst>
      <p:ext uri="{BB962C8B-B14F-4D97-AF65-F5344CB8AC3E}">
        <p14:creationId xmlns:p14="http://schemas.microsoft.com/office/powerpoint/2010/main" val="14318594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14</a:t>
            </a:fld>
            <a:endParaRPr lang="en-GB"/>
          </a:p>
        </p:txBody>
      </p:sp>
    </p:spTree>
    <p:extLst>
      <p:ext uri="{BB962C8B-B14F-4D97-AF65-F5344CB8AC3E}">
        <p14:creationId xmlns:p14="http://schemas.microsoft.com/office/powerpoint/2010/main" val="14318594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15</a:t>
            </a:fld>
            <a:endParaRPr lang="en-GB"/>
          </a:p>
        </p:txBody>
      </p:sp>
    </p:spTree>
    <p:extLst>
      <p:ext uri="{BB962C8B-B14F-4D97-AF65-F5344CB8AC3E}">
        <p14:creationId xmlns:p14="http://schemas.microsoft.com/office/powerpoint/2010/main" val="14318594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9.xml"/><Relationship Id="rId13" Type="http://schemas.openxmlformats.org/officeDocument/2006/relationships/slide" Target="../slides/slide14.xml"/><Relationship Id="rId18" Type="http://schemas.openxmlformats.org/officeDocument/2006/relationships/slide" Target="../slides/slide22.xml"/><Relationship Id="rId3" Type="http://schemas.openxmlformats.org/officeDocument/2006/relationships/slide" Target="../slides/slide3.xml"/><Relationship Id="rId7" Type="http://schemas.openxmlformats.org/officeDocument/2006/relationships/slide" Target="../slides/slide8.xml"/><Relationship Id="rId12" Type="http://schemas.openxmlformats.org/officeDocument/2006/relationships/slide" Target="../slides/slide13.xml"/><Relationship Id="rId17" Type="http://schemas.openxmlformats.org/officeDocument/2006/relationships/slide" Target="../slides/slide19.xml"/><Relationship Id="rId2" Type="http://schemas.openxmlformats.org/officeDocument/2006/relationships/slide" Target="../slides/slide2.xml"/><Relationship Id="rId16"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7.xml"/><Relationship Id="rId11" Type="http://schemas.openxmlformats.org/officeDocument/2006/relationships/slide" Target="../slides/slide12.xml"/><Relationship Id="rId5" Type="http://schemas.openxmlformats.org/officeDocument/2006/relationships/slide" Target="../slides/slide6.xml"/><Relationship Id="rId15" Type="http://schemas.openxmlformats.org/officeDocument/2006/relationships/slide" Target="../slides/slide16.xml"/><Relationship Id="rId10" Type="http://schemas.openxmlformats.org/officeDocument/2006/relationships/slide" Target="../slides/slide11.xml"/><Relationship Id="rId19" Type="http://schemas.openxmlformats.org/officeDocument/2006/relationships/slide" Target="../slides/slide33.xml"/><Relationship Id="rId4" Type="http://schemas.openxmlformats.org/officeDocument/2006/relationships/slide" Target="../slides/slide34.xml"/><Relationship Id="rId9" Type="http://schemas.openxmlformats.org/officeDocument/2006/relationships/slide" Target="../slides/slide10.xml"/><Relationship Id="rId14" Type="http://schemas.openxmlformats.org/officeDocument/2006/relationships/slide" Target="../slides/slide1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25/01/2014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25/01/2014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25/01/2014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25/01/2014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9315" y="6603285"/>
            <a:ext cx="818269"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Scenario</a:t>
            </a:r>
            <a:endParaRPr lang="en-GB" sz="12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828552" y="6600435"/>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11" name="Round Same Side Corner Rectangle 10">
            <a:hlinkClick r:id="rId4" action="ppaction://hlinksldjump"/>
          </p:cNvPr>
          <p:cNvSpPr/>
          <p:nvPr userDrawn="1"/>
        </p:nvSpPr>
        <p:spPr>
          <a:xfrm>
            <a:off x="8028384" y="6600435"/>
            <a:ext cx="10717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12" name="Round Same Side Corner Rectangle 11">
            <a:hlinkClick r:id="rId5" action="ppaction://hlinksldjump"/>
          </p:cNvPr>
          <p:cNvSpPr/>
          <p:nvPr userDrawn="1"/>
        </p:nvSpPr>
        <p:spPr>
          <a:xfrm>
            <a:off x="1477592" y="6600435"/>
            <a:ext cx="28803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userDrawn="1"/>
        </p:nvSpPr>
        <p:spPr>
          <a:xfrm>
            <a:off x="1766592" y="6600435"/>
            <a:ext cx="266735"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4" name="Round Same Side Corner Rectangle 13">
            <a:hlinkClick r:id="rId7" action="ppaction://hlinksldjump"/>
          </p:cNvPr>
          <p:cNvSpPr/>
          <p:nvPr userDrawn="1"/>
        </p:nvSpPr>
        <p:spPr>
          <a:xfrm>
            <a:off x="2034295" y="6600435"/>
            <a:ext cx="28803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5" name="Round Same Side Corner Rectangle 14">
            <a:hlinkClick r:id="rId8" action="ppaction://hlinksldjump"/>
          </p:cNvPr>
          <p:cNvSpPr/>
          <p:nvPr userDrawn="1"/>
        </p:nvSpPr>
        <p:spPr>
          <a:xfrm>
            <a:off x="2323295" y="6600435"/>
            <a:ext cx="28803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6" name="Round Same Side Corner Rectangle 15">
            <a:hlinkClick r:id="rId9" action="ppaction://hlinksldjump"/>
          </p:cNvPr>
          <p:cNvSpPr/>
          <p:nvPr userDrawn="1"/>
        </p:nvSpPr>
        <p:spPr>
          <a:xfrm>
            <a:off x="2612295" y="6600435"/>
            <a:ext cx="28803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7" name="Round Same Side Corner Rectangle 16">
            <a:hlinkClick r:id="rId10" action="ppaction://hlinksldjump"/>
          </p:cNvPr>
          <p:cNvSpPr/>
          <p:nvPr userDrawn="1"/>
        </p:nvSpPr>
        <p:spPr>
          <a:xfrm>
            <a:off x="2901295" y="6600435"/>
            <a:ext cx="28803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8" name="Round Same Side Corner Rectangle 17">
            <a:hlinkClick r:id="rId11" action="ppaction://hlinksldjump"/>
          </p:cNvPr>
          <p:cNvSpPr/>
          <p:nvPr userDrawn="1"/>
        </p:nvSpPr>
        <p:spPr>
          <a:xfrm>
            <a:off x="3190295" y="6600435"/>
            <a:ext cx="28803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19" name="Round Same Side Corner Rectangle 18">
            <a:hlinkClick r:id="rId12" action="ppaction://hlinksldjump"/>
          </p:cNvPr>
          <p:cNvSpPr/>
          <p:nvPr userDrawn="1"/>
        </p:nvSpPr>
        <p:spPr>
          <a:xfrm>
            <a:off x="3479295" y="6600435"/>
            <a:ext cx="28803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endParaRPr lang="en-GB" sz="1600" b="1" dirty="0">
              <a:latin typeface="Calibri" pitchFamily="34" charset="0"/>
              <a:cs typeface="Calibri" pitchFamily="34" charset="0"/>
            </a:endParaRPr>
          </a:p>
        </p:txBody>
      </p:sp>
      <p:sp>
        <p:nvSpPr>
          <p:cNvPr id="27" name="Round Same Side Corner Rectangle 26">
            <a:hlinkClick r:id="rId13" action="ppaction://hlinksldjump"/>
          </p:cNvPr>
          <p:cNvSpPr/>
          <p:nvPr userDrawn="1"/>
        </p:nvSpPr>
        <p:spPr>
          <a:xfrm>
            <a:off x="3768295" y="6600435"/>
            <a:ext cx="28803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
        <p:nvSpPr>
          <p:cNvPr id="20" name="Round Same Side Corner Rectangle 19">
            <a:hlinkClick r:id="rId14" action="ppaction://hlinksldjump"/>
          </p:cNvPr>
          <p:cNvSpPr/>
          <p:nvPr userDrawn="1"/>
        </p:nvSpPr>
        <p:spPr>
          <a:xfrm>
            <a:off x="4057295" y="6600435"/>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10</a:t>
            </a:r>
            <a:endParaRPr lang="en-GB" sz="1100" b="1" dirty="0">
              <a:latin typeface="Calibri" pitchFamily="34" charset="0"/>
              <a:cs typeface="Calibri" pitchFamily="34" charset="0"/>
            </a:endParaRPr>
          </a:p>
        </p:txBody>
      </p:sp>
      <p:sp>
        <p:nvSpPr>
          <p:cNvPr id="21" name="Round Same Side Corner Rectangle 20">
            <a:hlinkClick r:id="rId15" action="ppaction://hlinksldjump"/>
          </p:cNvPr>
          <p:cNvSpPr/>
          <p:nvPr userDrawn="1"/>
        </p:nvSpPr>
        <p:spPr>
          <a:xfrm>
            <a:off x="4418303" y="6600435"/>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11</a:t>
            </a:r>
            <a:endParaRPr lang="en-GB" sz="1100" b="1" dirty="0">
              <a:latin typeface="Calibri" pitchFamily="34" charset="0"/>
              <a:cs typeface="Calibri" pitchFamily="34" charset="0"/>
            </a:endParaRPr>
          </a:p>
        </p:txBody>
      </p:sp>
      <p:sp>
        <p:nvSpPr>
          <p:cNvPr id="22" name="Round Same Side Corner Rectangle 21">
            <a:hlinkClick r:id="rId16" action="ppaction://hlinksldjump"/>
          </p:cNvPr>
          <p:cNvSpPr/>
          <p:nvPr userDrawn="1"/>
        </p:nvSpPr>
        <p:spPr>
          <a:xfrm>
            <a:off x="4779311" y="6600435"/>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12</a:t>
            </a:r>
            <a:endParaRPr lang="en-GB" sz="1100" b="1" dirty="0">
              <a:latin typeface="Calibri" pitchFamily="34" charset="0"/>
              <a:cs typeface="Calibri" pitchFamily="34" charset="0"/>
            </a:endParaRPr>
          </a:p>
        </p:txBody>
      </p:sp>
      <p:sp>
        <p:nvSpPr>
          <p:cNvPr id="23" name="Round Same Side Corner Rectangle 22">
            <a:hlinkClick r:id="rId17" action="ppaction://hlinksldjump"/>
          </p:cNvPr>
          <p:cNvSpPr/>
          <p:nvPr userDrawn="1"/>
        </p:nvSpPr>
        <p:spPr>
          <a:xfrm>
            <a:off x="5140319" y="6600435"/>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13</a:t>
            </a:r>
            <a:endParaRPr lang="en-GB" sz="1100" b="1" dirty="0">
              <a:latin typeface="Calibri" pitchFamily="34" charset="0"/>
              <a:cs typeface="Calibri" pitchFamily="34" charset="0"/>
            </a:endParaRPr>
          </a:p>
        </p:txBody>
      </p:sp>
      <p:sp>
        <p:nvSpPr>
          <p:cNvPr id="24" name="Round Same Side Corner Rectangle 23">
            <a:hlinkClick r:id="rId18" action="ppaction://hlinksldjump"/>
          </p:cNvPr>
          <p:cNvSpPr/>
          <p:nvPr userDrawn="1"/>
        </p:nvSpPr>
        <p:spPr>
          <a:xfrm>
            <a:off x="5501327" y="6600435"/>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14</a:t>
            </a:r>
            <a:endParaRPr lang="en-GB" sz="1100" b="1" dirty="0">
              <a:latin typeface="Calibri" pitchFamily="34" charset="0"/>
              <a:cs typeface="Calibri" pitchFamily="34" charset="0"/>
            </a:endParaRPr>
          </a:p>
        </p:txBody>
      </p:sp>
      <p:sp>
        <p:nvSpPr>
          <p:cNvPr id="25" name="Round Same Side Corner Rectangle 24">
            <a:hlinkClick r:id="" action="ppaction://noaction"/>
          </p:cNvPr>
          <p:cNvSpPr/>
          <p:nvPr userDrawn="1"/>
        </p:nvSpPr>
        <p:spPr>
          <a:xfrm>
            <a:off x="5862335" y="6600435"/>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15</a:t>
            </a:r>
            <a:endParaRPr lang="en-GB" sz="1600" b="1" dirty="0">
              <a:latin typeface="Calibri" pitchFamily="34" charset="0"/>
              <a:cs typeface="Calibri" pitchFamily="34" charset="0"/>
            </a:endParaRPr>
          </a:p>
        </p:txBody>
      </p:sp>
      <p:sp>
        <p:nvSpPr>
          <p:cNvPr id="26" name="Round Same Side Corner Rectangle 25">
            <a:hlinkClick r:id="" action="ppaction://noaction"/>
          </p:cNvPr>
          <p:cNvSpPr/>
          <p:nvPr userDrawn="1"/>
        </p:nvSpPr>
        <p:spPr>
          <a:xfrm>
            <a:off x="6223343" y="6600435"/>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16</a:t>
            </a:r>
            <a:endParaRPr lang="en-GB" sz="1100" b="1" dirty="0">
              <a:latin typeface="Calibri" pitchFamily="34" charset="0"/>
              <a:cs typeface="Calibri" pitchFamily="34" charset="0"/>
            </a:endParaRPr>
          </a:p>
        </p:txBody>
      </p:sp>
      <p:sp>
        <p:nvSpPr>
          <p:cNvPr id="28" name="Round Same Side Corner Rectangle 27">
            <a:hlinkClick r:id="" action="ppaction://noaction"/>
          </p:cNvPr>
          <p:cNvSpPr/>
          <p:nvPr userDrawn="1"/>
        </p:nvSpPr>
        <p:spPr>
          <a:xfrm>
            <a:off x="6584351" y="6600435"/>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17</a:t>
            </a:r>
            <a:endParaRPr lang="en-GB" sz="1100" b="1" dirty="0">
              <a:latin typeface="Calibri" pitchFamily="34" charset="0"/>
              <a:cs typeface="Calibri" pitchFamily="34" charset="0"/>
            </a:endParaRPr>
          </a:p>
        </p:txBody>
      </p:sp>
      <p:sp>
        <p:nvSpPr>
          <p:cNvPr id="29" name="Round Same Side Corner Rectangle 28">
            <a:hlinkClick r:id="" action="ppaction://noaction"/>
          </p:cNvPr>
          <p:cNvSpPr/>
          <p:nvPr userDrawn="1"/>
        </p:nvSpPr>
        <p:spPr>
          <a:xfrm>
            <a:off x="6945359" y="6600435"/>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18</a:t>
            </a:r>
            <a:endParaRPr lang="en-GB" sz="1100" b="1" dirty="0">
              <a:latin typeface="Calibri" pitchFamily="34" charset="0"/>
              <a:cs typeface="Calibri" pitchFamily="34" charset="0"/>
            </a:endParaRPr>
          </a:p>
        </p:txBody>
      </p:sp>
      <p:sp>
        <p:nvSpPr>
          <p:cNvPr id="30" name="Round Same Side Corner Rectangle 29">
            <a:hlinkClick r:id="" action="ppaction://noaction"/>
          </p:cNvPr>
          <p:cNvSpPr/>
          <p:nvPr userDrawn="1"/>
        </p:nvSpPr>
        <p:spPr>
          <a:xfrm>
            <a:off x="7306367" y="6600435"/>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19</a:t>
            </a:r>
            <a:endParaRPr lang="en-GB" sz="1100" b="1" dirty="0">
              <a:latin typeface="Calibri" pitchFamily="34" charset="0"/>
              <a:cs typeface="Calibri" pitchFamily="34" charset="0"/>
            </a:endParaRPr>
          </a:p>
        </p:txBody>
      </p:sp>
      <p:sp>
        <p:nvSpPr>
          <p:cNvPr id="31" name="Round Same Side Corner Rectangle 30">
            <a:hlinkClick r:id="rId19" action="ppaction://hlinksldjump"/>
          </p:cNvPr>
          <p:cNvSpPr/>
          <p:nvPr userDrawn="1"/>
        </p:nvSpPr>
        <p:spPr>
          <a:xfrm>
            <a:off x="7667375" y="6600435"/>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20</a:t>
            </a:r>
            <a:endParaRPr lang="en-GB" sz="11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25/01/2014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25/01/2014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25/01/2014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25/01/2014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25/01/2014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25/01/2014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25/01/2014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25/01/2014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theguardian.com/housing-network/2012/dec/17/ban-staff-email-halton-housing-trust"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LO3%20-%20Task%201%20-%20Report%20on%20Effective%20IT%20Security%20Policies.docx" TargetMode="External"/><Relationship Id="rId4" Type="http://schemas.openxmlformats.org/officeDocument/2006/relationships/hyperlink" Target="http://www.foxrothschild.com/newspubs/newspubsArticle.aspx?id=6556"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acas.org.uk/index.aspx?articleid=4023"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LO3%20-%20Task%201%20-%20Report%20on%20Effective%20IT%20Security%20Policies.docx" TargetMode="External"/><Relationship Id="rId4" Type="http://schemas.openxmlformats.org/officeDocument/2006/relationships/hyperlink" Target="http://www.usatoday.com/story/money/columnist/kay/2013/06/08/at-work-office-cyberbullies/2398671/"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zdnet.com/excess-privilege-makes-companies-and-data-insecure-7000022231/"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LO3%20-%20Task%201%20-%20Report%20on%20Effective%20IT%20Security%20Policies.docx" TargetMode="External"/><Relationship Id="rId4" Type="http://schemas.openxmlformats.org/officeDocument/2006/relationships/hyperlink" Target="http://www.computerweekly.com/news/2240111956/One-in-four-IT-security-staff-abuse-admin-rights-survey-shows"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www.computerweekly.com/opinion/RBS-and-the-high-cost-of-failures-to-business-reputation"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LO3%20-%20Task%201%20-%20Report%20on%20Effective%20IT%20Security%20Policies.docx" TargetMode="External"/><Relationship Id="rId4" Type="http://schemas.openxmlformats.org/officeDocument/2006/relationships/hyperlink" Target="http://www.businessinsider.com/playstation-network-outage-could-cost-sony-24-billion-2011-4"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www.theguardian.com/media-network/media-network-blog/2013/jun/06/cost-security-breach-busines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LO3%20-%20Task%201%20-%20Report%20on%20Effective%20IT%20Security%20Policies.docx" TargetMode="External"/><Relationship Id="rId5" Type="http://schemas.openxmlformats.org/officeDocument/2006/relationships/hyperlink" Target="http://www.theguardian.com/education/2012/jan/23/teacher-misconduct-cases-facebook" TargetMode="External"/><Relationship Id="rId4" Type="http://schemas.openxmlformats.org/officeDocument/2006/relationships/hyperlink" Target="http://finance.yahoo.com/news/67-bosses-caught-employees-looking-070000946.html"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theguardian.com/technology/2011/jun/01/man-uses-app-track-alleged-laptop-thie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LO3%20-%20Task%201%20-%20Report%20on%20Effective%20IT%20Security%20Policies.docx" TargetMode="External"/><Relationship Id="rId5" Type="http://schemas.openxmlformats.org/officeDocument/2006/relationships/hyperlink" Target="http://www.theguardian.com/media-network/partner-zone-microsoft/why-businesses-switching-cloud-computing" TargetMode="External"/><Relationship Id="rId4" Type="http://schemas.openxmlformats.org/officeDocument/2006/relationships/hyperlink" Target="http://www.theguardian.com/housing-network/2013/may/23/five-steps-improve-data-security"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theguardian.com/ict-leadership/top-ten-tips-to-reduce-your-ict-spend"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LO3%20-%20Task%201%20-%20Report%20on%20Effective%20IT%20Security%20Policies.docx" TargetMode="External"/><Relationship Id="rId5" Type="http://schemas.openxmlformats.org/officeDocument/2006/relationships/hyperlink" Target="http://greenliving.lovetoknow.com/Computer_Recycling_Statistics" TargetMode="External"/><Relationship Id="rId4" Type="http://schemas.openxmlformats.org/officeDocument/2006/relationships/hyperlink" Target="http://compreviews.about.com/od/general/a/UpgradeReplace.htm"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pcworld.com/article/2047667/how-to-solve-the-10-most-common-tech-support-problems-yourself.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www.theguardian.com/media-network/media-network-blog/2013/mar/19/bring-your-own-device-byod-data-risk-security"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www.brookeweston.org/Info/Reference/OnlineReporting.aspx" TargetMode="External"/><Relationship Id="rId3" Type="http://schemas.openxmlformats.org/officeDocument/2006/relationships/hyperlink" Target="http://news.sky.com/story/1176777/rbs-and-natwest-glitch-problems-persist" TargetMode="External"/><Relationship Id="rId7"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portal.cooperstc.com/CLG/Teacher/ITS/default.aspx" TargetMode="External"/><Relationship Id="rId5" Type="http://schemas.openxmlformats.org/officeDocument/2006/relationships/hyperlink" Target="LO3%20-%20Task%201%20-%20Report%20on%20Effective%20IT%20Security%20Policies.docx" TargetMode="External"/><Relationship Id="rId4" Type="http://schemas.openxmlformats.org/officeDocument/2006/relationships/hyperlink" Target="http://techblog.cosmobc.com/2012/05/06/top-10-common-computer-problems/" TargetMode="External"/><Relationship Id="rId9"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hyperlink" Target="LO3%20-%20Task%201%20-%20Report%20on%20Effective%20IT%20Security%20Policies.doc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gov.uk/disclosure-barring-service-check/documents-the-applicant-must-provide"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www.disclosurescotland.co.uk/apply-online/" TargetMode="External"/><Relationship Id="rId5" Type="http://schemas.openxmlformats.org/officeDocument/2006/relationships/hyperlink" Target="https://www.gov.uk/dbs-update-service" TargetMode="External"/><Relationship Id="rId4" Type="http://schemas.openxmlformats.org/officeDocument/2006/relationships/hyperlink" Target="https://www.gov.uk/government/publications/dbs-update-service-employer-guide"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www.gov.uk/government/publications/dbs-workforce-guidance"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https://www.gov.uk/government/publications/dbs-check-eligible-positions-guidance" TargetMode="External"/><Relationship Id="rId4" Type="http://schemas.openxmlformats.org/officeDocument/2006/relationships/hyperlink" Target="https://www.gov.uk/disclosure-barring-service-check/dbs-barred-lists"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LO3%20-%20Task%2015%20-%20Sample%20Employment%20Contract%2001.pdf" TargetMode="External"/><Relationship Id="rId7" Type="http://schemas.openxmlformats.org/officeDocument/2006/relationships/hyperlink" Target="LO3%20-%20Task%201%20-%20Report%20on%20Effective%20IT%20Security%20Policies.doc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LO3%20-%20Task%2015%20-%20Sample%20Independent%20Contractor%20Agreement%2002.doc" TargetMode="External"/><Relationship Id="rId5" Type="http://schemas.openxmlformats.org/officeDocument/2006/relationships/hyperlink" Target="LO3%20-%20Task%2015%20-%20Sample%20Independent%20Contractor%20Agreement.doc" TargetMode="External"/><Relationship Id="rId4" Type="http://schemas.openxmlformats.org/officeDocument/2006/relationships/hyperlink" Target="LO3%20-%20Task%2015%20-%20Sample%20Employment%20Contract%2002.pdf"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LO3%20-%20Task%201%20-%20Report%20on%20Effective%20IT%20Security%20Policies.docx"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LO3%20-%20Task%201%20-%20Report%20on%20Effective%20IT%20Security%20Policies.doc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LO3%20-%20Task%201%20-%20Policies/Unit%2005%20-%20LO3%20-%20Task%201%20-%20IT%20Security%20Policy%20-%20McDonalds.docx" TargetMode="External"/><Relationship Id="rId3" Type="http://schemas.openxmlformats.org/officeDocument/2006/relationships/hyperlink" Target="LO3%20-%20Task%201%20-%20Policies/Unit%2005%20-%20LO3%20-%20IT%20Security%20Policy%20-%20Bath%20University.docx" TargetMode="External"/><Relationship Id="rId7" Type="http://schemas.openxmlformats.org/officeDocument/2006/relationships/hyperlink" Target="LO3%20-%20Task%201%20-%20Policies/Unit%2005%20-%20LO3%20-%20Task%201%20-%20IT%20Security%20Policy%20-%20Asda.docx" TargetMode="External"/><Relationship Id="rId2" Type="http://schemas.openxmlformats.org/officeDocument/2006/relationships/hyperlink" Target="LO3%20-%20Task%201%20-%20Report%20on%20Effective%20IT%20Security%20Policies.docx" TargetMode="External"/><Relationship Id="rId1" Type="http://schemas.openxmlformats.org/officeDocument/2006/relationships/slideLayout" Target="../slideLayouts/slideLayout2.xml"/><Relationship Id="rId6" Type="http://schemas.openxmlformats.org/officeDocument/2006/relationships/hyperlink" Target="LO3%20-%20Task%201%20-%20Policies/Unit%2005%20-%20LO3%20-%20IT%20Security%20Policy%20-%20Princeton%20University.docx" TargetMode="External"/><Relationship Id="rId11" Type="http://schemas.openxmlformats.org/officeDocument/2006/relationships/hyperlink" Target="LO3%20-%20Task%201%20-%20Policies/Unit%2005%20-%20LO3%20-%20Task%201%20-%20IT%20Security%20Policy%20-%20Subway.docx" TargetMode="External"/><Relationship Id="rId5" Type="http://schemas.openxmlformats.org/officeDocument/2006/relationships/hyperlink" Target="LO3%20-%20Task%201%20-%20Policies/Unit%2005%20-%20LO3%20-%20Task%201%20-%20IT%20Security%20Policy%20-%20Greggs.docx" TargetMode="External"/><Relationship Id="rId10" Type="http://schemas.openxmlformats.org/officeDocument/2006/relationships/hyperlink" Target="LO3%20-%20Task%201%20-%20Policies/Unit%2005%20-%20Lo3%20-%20Task%201%20-%20IT%20Security%20Policy%20-Morrisons.xps" TargetMode="External"/><Relationship Id="rId4" Type="http://schemas.openxmlformats.org/officeDocument/2006/relationships/hyperlink" Target="LO3%20-%20Task%201%20-%20Policies/Unit%2005%20-%20LO3%20-%20IT%20Security%20Policy%20-%20Co-op.doc" TargetMode="External"/><Relationship Id="rId9" Type="http://schemas.openxmlformats.org/officeDocument/2006/relationships/hyperlink" Target="LO3%20-%20Task%201%20-%20Policies/Unit%2005%20-%20LO3%20-%20IT%20Security%20Policy%20-%20MIT%20University.docx"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staffmonitoring.com/P32/stats.ht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LO3%20-%20Task%201%20-%20Report%20on%20Effective%20IT%20Security%20Policies.docx"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cisco.com/en/US/solutions/collateral/ns170/ns896/ns895/white_paper_c11-499060.htmlhttp:/www.staffmonitoring.com/P32/stats.ht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LO3%20-%20Task%201%20-%20Report%20on%20Effective%20IT%20Security%20Policies.doc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04664"/>
            <a:ext cx="7772400" cy="864095"/>
          </a:xfrm>
        </p:spPr>
        <p:txBody>
          <a:bodyPr/>
          <a:lstStyle/>
          <a:p>
            <a:r>
              <a:rPr lang="en-GB" dirty="0" smtClean="0"/>
              <a:t>Unit 05</a:t>
            </a:r>
            <a:endParaRPr lang="en-GB" dirty="0"/>
          </a:p>
        </p:txBody>
      </p:sp>
      <p:sp>
        <p:nvSpPr>
          <p:cNvPr id="3" name="Subtitle 2"/>
          <p:cNvSpPr>
            <a:spLocks noGrp="1"/>
          </p:cNvSpPr>
          <p:nvPr>
            <p:ph type="subTitle" idx="1"/>
          </p:nvPr>
        </p:nvSpPr>
        <p:spPr>
          <a:xfrm>
            <a:off x="1043608" y="1268760"/>
            <a:ext cx="7772400" cy="1524362"/>
          </a:xfrm>
        </p:spPr>
        <p:txBody>
          <a:bodyPr wrap="none">
            <a:noAutofit/>
          </a:bodyPr>
          <a:lstStyle/>
          <a:p>
            <a:r>
              <a:rPr lang="en-GB" sz="3200" b="1" dirty="0" smtClean="0"/>
              <a:t>ORGANISATIONAL </a:t>
            </a:r>
            <a:r>
              <a:rPr lang="en-GB" sz="3200" b="1" dirty="0"/>
              <a:t>SYSTEMS SECURITY</a:t>
            </a:r>
            <a:r>
              <a:rPr lang="en-GB" sz="4000" b="1" dirty="0"/>
              <a:t> </a:t>
            </a:r>
            <a:endParaRPr lang="en-GB" sz="4000" dirty="0"/>
          </a:p>
          <a:p>
            <a:r>
              <a:rPr lang="en-GB" sz="4000" b="1" dirty="0"/>
              <a:t>T/601/7312 </a:t>
            </a:r>
            <a:endParaRPr lang="en-GB" sz="4000" dirty="0"/>
          </a:p>
          <a:p>
            <a:r>
              <a:rPr lang="en-GB" sz="4000" b="1" dirty="0"/>
              <a:t>LEVEL 3 UNIT 5 </a:t>
            </a:r>
            <a:endParaRPr lang="en-GB" sz="3600" dirty="0"/>
          </a:p>
        </p:txBody>
      </p:sp>
      <p:sp>
        <p:nvSpPr>
          <p:cNvPr id="4" name="TextBox 3"/>
          <p:cNvSpPr txBox="1"/>
          <p:nvPr/>
        </p:nvSpPr>
        <p:spPr>
          <a:xfrm>
            <a:off x="1259633" y="4106563"/>
            <a:ext cx="7704856" cy="1569660"/>
          </a:xfrm>
          <a:prstGeom prst="rect">
            <a:avLst/>
          </a:prstGeom>
          <a:noFill/>
        </p:spPr>
        <p:txBody>
          <a:bodyPr wrap="square" rtlCol="0">
            <a:spAutoFit/>
          </a:bodyPr>
          <a:lstStyle/>
          <a:p>
            <a:pPr algn="r"/>
            <a:r>
              <a:rPr lang="en-GB" sz="3200" b="1" dirty="0" smtClean="0"/>
              <a:t>LO3 - </a:t>
            </a:r>
            <a:r>
              <a:rPr lang="en-GB" sz="3200" dirty="0" smtClean="0"/>
              <a:t>Understand </a:t>
            </a:r>
            <a:r>
              <a:rPr lang="en-GB" sz="3200" dirty="0"/>
              <a:t>the organisational issues affecting the security of IT </a:t>
            </a:r>
            <a:r>
              <a:rPr lang="en-GB" sz="3200" b="1" dirty="0"/>
              <a:t>systems </a:t>
            </a:r>
            <a:endParaRPr lang="en-GB"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4824536"/>
          </a:xfrm>
        </p:spPr>
        <p:txBody>
          <a:bodyPr>
            <a:noAutofit/>
          </a:bodyPr>
          <a:lstStyle/>
          <a:p>
            <a:r>
              <a:rPr lang="en-GB" sz="1700" dirty="0" smtClean="0"/>
              <a:t>Company policies are designed for a reason and the one particular danger that companies always come up with is the effective and abusive use of emails at work. There are two dangers involved in these, those who use emails trivially and those who use email maliciously. Company policy tries to limit the first and demands a halt to the second.</a:t>
            </a:r>
          </a:p>
          <a:p>
            <a:r>
              <a:rPr lang="en-GB" sz="1700" dirty="0" smtClean="0"/>
              <a:t>Ineffective use of emails can include sending trivial emails on company time, sending materials that are wrong, images, comments, slanders, using bad language, using inappropriate layouts and manners when sending emails to customers. Etiquette, restrictions and monitoring can manage these.</a:t>
            </a:r>
          </a:p>
          <a:p>
            <a:r>
              <a:rPr lang="en-GB" sz="1700" dirty="0" smtClean="0"/>
              <a:t>Malicious use of emails is more dangerous, cyber bullying, threatening behaviour, the spreading of materials such as images, viruses, leaked information, malware etc. These are harder to stop as the emails are already internal but they can cause damage to the company, prosecutions, reputations being lost. Click </a:t>
            </a:r>
            <a:r>
              <a:rPr lang="en-GB" sz="1700" dirty="0" smtClean="0">
                <a:hlinkClick r:id="rId3"/>
              </a:rPr>
              <a:t>here </a:t>
            </a:r>
            <a:r>
              <a:rPr lang="en-GB" sz="1700" dirty="0" smtClean="0"/>
              <a:t>and </a:t>
            </a:r>
            <a:r>
              <a:rPr lang="en-GB" sz="1700" dirty="0" smtClean="0">
                <a:hlinkClick r:id="rId4"/>
              </a:rPr>
              <a:t>here </a:t>
            </a:r>
            <a:r>
              <a:rPr lang="en-GB" sz="1700" dirty="0" smtClean="0"/>
              <a:t>for the damage though inadvertent use.</a:t>
            </a:r>
            <a:endParaRPr lang="en-GB" sz="1700" dirty="0"/>
          </a:p>
          <a:p>
            <a:pPr marL="109728" indent="0">
              <a:buNone/>
            </a:pPr>
            <a:r>
              <a:rPr lang="en-GB" sz="1700" b="1" dirty="0" smtClean="0"/>
              <a:t>Task </a:t>
            </a:r>
            <a:r>
              <a:rPr lang="en-GB" sz="1700" b="1" dirty="0"/>
              <a:t>5</a:t>
            </a:r>
            <a:r>
              <a:rPr lang="en-GB" sz="1700" b="1" dirty="0" smtClean="0"/>
              <a:t> – P4.5 – </a:t>
            </a:r>
            <a:r>
              <a:rPr lang="en-GB" sz="1700" dirty="0" smtClean="0"/>
              <a:t>Using 2 different business models and the </a:t>
            </a:r>
            <a:r>
              <a:rPr lang="en-GB" sz="1700" dirty="0" smtClean="0">
                <a:hlinkClick r:id="rId5" action="ppaction://hlinkfile"/>
              </a:rPr>
              <a:t>Report Template</a:t>
            </a:r>
            <a:r>
              <a:rPr lang="en-GB" sz="1700" dirty="0" smtClean="0"/>
              <a:t>, define the Companies Policy on </a:t>
            </a:r>
            <a:r>
              <a:rPr lang="en-GB" sz="1700" b="1" dirty="0" smtClean="0"/>
              <a:t>Email</a:t>
            </a:r>
            <a:r>
              <a:rPr lang="en-GB" sz="1700" dirty="0" smtClean="0"/>
              <a:t> procedures.</a:t>
            </a:r>
          </a:p>
        </p:txBody>
      </p:sp>
      <p:sp>
        <p:nvSpPr>
          <p:cNvPr id="3" name="Title 2"/>
          <p:cNvSpPr>
            <a:spLocks noGrp="1"/>
          </p:cNvSpPr>
          <p:nvPr>
            <p:ph type="title"/>
          </p:nvPr>
        </p:nvSpPr>
        <p:spPr>
          <a:xfrm>
            <a:off x="251520" y="116632"/>
            <a:ext cx="8640960" cy="576064"/>
          </a:xfrm>
        </p:spPr>
        <p:txBody>
          <a:bodyPr>
            <a:noAutofit/>
          </a:bodyPr>
          <a:lstStyle/>
          <a:p>
            <a:r>
              <a:rPr lang="en-GB" sz="2400" dirty="0" smtClean="0"/>
              <a:t>P4.5 -  Policies and Procedures – Cyber Bullying</a:t>
            </a:r>
            <a:endParaRPr lang="en-GB" sz="2400" dirty="0"/>
          </a:p>
        </p:txBody>
      </p:sp>
      <p:graphicFrame>
        <p:nvGraphicFramePr>
          <p:cNvPr id="5" name="Table 4"/>
          <p:cNvGraphicFramePr>
            <a:graphicFrameLocks noGrp="1"/>
          </p:cNvGraphicFramePr>
          <p:nvPr>
            <p:extLst>
              <p:ext uri="{D42A27DB-BD31-4B8C-83A1-F6EECF244321}">
                <p14:modId xmlns:p14="http://schemas.microsoft.com/office/powerpoint/2010/main" val="3083432570"/>
              </p:ext>
            </p:extLst>
          </p:nvPr>
        </p:nvGraphicFramePr>
        <p:xfrm>
          <a:off x="395536" y="5733256"/>
          <a:ext cx="8352928" cy="706120"/>
        </p:xfrm>
        <a:graphic>
          <a:graphicData uri="http://schemas.openxmlformats.org/drawingml/2006/table">
            <a:tbl>
              <a:tblPr firstRow="1" bandRow="1">
                <a:tableStyleId>{5C22544A-7EE6-4342-B048-85BDC9FD1C3A}</a:tableStyleId>
              </a:tblPr>
              <a:tblGrid>
                <a:gridCol w="2123626"/>
                <a:gridCol w="2123626"/>
                <a:gridCol w="2052838"/>
                <a:gridCol w="2052838"/>
              </a:tblGrid>
              <a:tr h="139040">
                <a:tc gridSpan="2">
                  <a:txBody>
                    <a:bodyPr/>
                    <a:lstStyle/>
                    <a:p>
                      <a:pPr algn="ctr"/>
                      <a:r>
                        <a:rPr lang="en-GB" sz="1600" dirty="0" smtClean="0"/>
                        <a:t>Ineffective</a:t>
                      </a:r>
                      <a:r>
                        <a:rPr lang="en-GB" sz="1600" baseline="0" dirty="0" smtClean="0"/>
                        <a:t> </a:t>
                      </a:r>
                      <a:r>
                        <a:rPr lang="en-GB" sz="1600" baseline="0" dirty="0" smtClean="0"/>
                        <a:t>use of Emails</a:t>
                      </a:r>
                      <a:endParaRPr lang="en-GB" sz="1600" dirty="0"/>
                    </a:p>
                  </a:txBody>
                  <a:tcPr/>
                </a:tc>
                <a:tc hMerge="1">
                  <a:txBody>
                    <a:bodyPr/>
                    <a:lstStyle/>
                    <a:p>
                      <a:endParaRPr lang="en-GB"/>
                    </a:p>
                  </a:txBody>
                  <a:tcPr/>
                </a:tc>
                <a:tc gridSpan="2">
                  <a:txBody>
                    <a:bodyPr/>
                    <a:lstStyle/>
                    <a:p>
                      <a:pPr algn="ctr"/>
                      <a:r>
                        <a:rPr lang="en-GB" sz="1600" dirty="0" smtClean="0"/>
                        <a:t>Malicious</a:t>
                      </a:r>
                      <a:r>
                        <a:rPr lang="en-GB" sz="1600" baseline="0" dirty="0" smtClean="0"/>
                        <a:t> Use of Emails</a:t>
                      </a:r>
                      <a:endParaRPr lang="en-GB" sz="1600" dirty="0"/>
                    </a:p>
                  </a:txBody>
                  <a:tcPr/>
                </a:tc>
                <a:tc hMerge="1">
                  <a:txBody>
                    <a:bodyPr/>
                    <a:lstStyle/>
                    <a:p>
                      <a:endParaRPr lang="en-GB"/>
                    </a:p>
                  </a:txBody>
                  <a:tcPr/>
                </a:tc>
              </a:tr>
              <a:tr h="370840">
                <a:tc>
                  <a:txBody>
                    <a:bodyPr/>
                    <a:lstStyle/>
                    <a:p>
                      <a:pPr algn="ctr"/>
                      <a:r>
                        <a:rPr lang="en-GB" sz="1600" b="0" dirty="0" smtClean="0"/>
                        <a:t>Business 1</a:t>
                      </a:r>
                      <a:endParaRPr lang="en-GB" sz="1600" b="0" dirty="0"/>
                    </a:p>
                  </a:txBody>
                  <a:tcPr/>
                </a:tc>
                <a:tc>
                  <a:txBody>
                    <a:bodyPr/>
                    <a:lstStyle/>
                    <a:p>
                      <a:pPr algn="ctr"/>
                      <a:r>
                        <a:rPr lang="en-GB" sz="1600" b="0" dirty="0" smtClean="0"/>
                        <a:t>Business 2</a:t>
                      </a:r>
                      <a:endParaRPr lang="en-GB" sz="1600" b="0" dirty="0"/>
                    </a:p>
                  </a:txBody>
                  <a:tcPr/>
                </a:tc>
                <a:tc>
                  <a:txBody>
                    <a:bodyPr/>
                    <a:lstStyle/>
                    <a:p>
                      <a:pPr algn="ctr"/>
                      <a:r>
                        <a:rPr lang="en-GB" sz="1600" b="0" dirty="0" smtClean="0"/>
                        <a:t>Business 1</a:t>
                      </a:r>
                      <a:endParaRPr lang="en-GB" sz="1600" b="0" dirty="0"/>
                    </a:p>
                  </a:txBody>
                  <a:tcPr/>
                </a:tc>
                <a:tc>
                  <a:txBody>
                    <a:bodyPr/>
                    <a:lstStyle/>
                    <a:p>
                      <a:pPr algn="ctr"/>
                      <a:r>
                        <a:rPr lang="en-GB" sz="1600" b="0" dirty="0" smtClean="0"/>
                        <a:t>Business 2</a:t>
                      </a:r>
                      <a:endParaRPr lang="en-GB" sz="1600" b="0" dirty="0"/>
                    </a:p>
                  </a:txBody>
                  <a:tcPr/>
                </a:tc>
              </a:tr>
            </a:tbl>
          </a:graphicData>
        </a:graphic>
      </p:graphicFrame>
    </p:spTree>
    <p:extLst>
      <p:ext uri="{BB962C8B-B14F-4D97-AF65-F5344CB8AC3E}">
        <p14:creationId xmlns:p14="http://schemas.microsoft.com/office/powerpoint/2010/main" val="12708674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4824536"/>
          </a:xfrm>
        </p:spPr>
        <p:txBody>
          <a:bodyPr>
            <a:noAutofit/>
          </a:bodyPr>
          <a:lstStyle/>
          <a:p>
            <a:r>
              <a:rPr lang="en-GB" sz="1700" dirty="0" smtClean="0"/>
              <a:t>Cyber Bullying is common in the outside world, emails, texts, Facebook comments, tweets etc., it is very easy to get and use IT for these purposes. There are news articles all the time that pick up on these. Policies within  businesses are written to limit this down, when someone prosecutes, a  company can become involved if it happens in the workplace and is not dealt with. The workplace is a hotbed of tensions, of personalities and potential problems. It is in the companies best interest to reduce down their involvement in this.</a:t>
            </a:r>
          </a:p>
          <a:p>
            <a:r>
              <a:rPr lang="en-GB" sz="1700" dirty="0" smtClean="0"/>
              <a:t>Monitoring is the simplest ICT method, all emails and stored, all internet activity monitored,  audit trails and network logs will track all internet activity that goes through the system. Company phones and conversations with clients, customers and suppliers are recorded etc. this constant monitoring and pervasive tagging may seem over the top but it works, staff who are afraid of getting caught will limit their activities. </a:t>
            </a:r>
          </a:p>
          <a:p>
            <a:r>
              <a:rPr lang="en-GB" sz="1700" dirty="0" smtClean="0"/>
              <a:t>Click </a:t>
            </a:r>
            <a:r>
              <a:rPr lang="en-GB" sz="1700" dirty="0" smtClean="0">
                <a:hlinkClick r:id="rId3"/>
              </a:rPr>
              <a:t>here </a:t>
            </a:r>
            <a:r>
              <a:rPr lang="en-GB" sz="1700" dirty="0" smtClean="0"/>
              <a:t>and </a:t>
            </a:r>
            <a:r>
              <a:rPr lang="en-GB" sz="1700" dirty="0" smtClean="0">
                <a:hlinkClick r:id="rId4"/>
              </a:rPr>
              <a:t>here </a:t>
            </a:r>
            <a:r>
              <a:rPr lang="en-GB" sz="1700" dirty="0" smtClean="0"/>
              <a:t>for examples of how cyber bullying can affect the reputation and finances of a company.</a:t>
            </a:r>
          </a:p>
          <a:p>
            <a:pPr marL="109728" indent="0">
              <a:buNone/>
            </a:pPr>
            <a:r>
              <a:rPr lang="en-GB" sz="1700" b="1" dirty="0" smtClean="0"/>
              <a:t>Task 6 – P4.6 – </a:t>
            </a:r>
            <a:r>
              <a:rPr lang="en-GB" sz="1700" dirty="0" smtClean="0"/>
              <a:t>Using 2 different business models and the </a:t>
            </a:r>
            <a:r>
              <a:rPr lang="en-GB" sz="1700" dirty="0" smtClean="0">
                <a:hlinkClick r:id="rId5" action="ppaction://hlinkfile"/>
              </a:rPr>
              <a:t>Report Template</a:t>
            </a:r>
            <a:r>
              <a:rPr lang="en-GB" sz="1700" dirty="0" smtClean="0"/>
              <a:t>, define the Companies Policy on </a:t>
            </a:r>
            <a:r>
              <a:rPr lang="en-GB" sz="1700" b="1" dirty="0" smtClean="0"/>
              <a:t>Cyber Bullying and tracking </a:t>
            </a:r>
            <a:r>
              <a:rPr lang="en-GB" sz="1700" dirty="0" smtClean="0"/>
              <a:t> procedures.</a:t>
            </a:r>
          </a:p>
        </p:txBody>
      </p:sp>
      <p:sp>
        <p:nvSpPr>
          <p:cNvPr id="3" name="Title 2"/>
          <p:cNvSpPr>
            <a:spLocks noGrp="1"/>
          </p:cNvSpPr>
          <p:nvPr>
            <p:ph type="title"/>
          </p:nvPr>
        </p:nvSpPr>
        <p:spPr>
          <a:xfrm>
            <a:off x="251520" y="116632"/>
            <a:ext cx="8640960" cy="576064"/>
          </a:xfrm>
        </p:spPr>
        <p:txBody>
          <a:bodyPr>
            <a:noAutofit/>
          </a:bodyPr>
          <a:lstStyle/>
          <a:p>
            <a:r>
              <a:rPr lang="en-GB" sz="2400" dirty="0" smtClean="0"/>
              <a:t>P4.6 -  Policies and Procedures – Email Procedures</a:t>
            </a:r>
            <a:endParaRPr lang="en-GB" sz="2400" dirty="0"/>
          </a:p>
        </p:txBody>
      </p:sp>
      <p:graphicFrame>
        <p:nvGraphicFramePr>
          <p:cNvPr id="5" name="Table 4"/>
          <p:cNvGraphicFramePr>
            <a:graphicFrameLocks noGrp="1"/>
          </p:cNvGraphicFramePr>
          <p:nvPr>
            <p:extLst>
              <p:ext uri="{D42A27DB-BD31-4B8C-83A1-F6EECF244321}">
                <p14:modId xmlns:p14="http://schemas.microsoft.com/office/powerpoint/2010/main" val="1264943299"/>
              </p:ext>
            </p:extLst>
          </p:nvPr>
        </p:nvGraphicFramePr>
        <p:xfrm>
          <a:off x="395536" y="5733256"/>
          <a:ext cx="8352928" cy="706120"/>
        </p:xfrm>
        <a:graphic>
          <a:graphicData uri="http://schemas.openxmlformats.org/drawingml/2006/table">
            <a:tbl>
              <a:tblPr firstRow="1" bandRow="1">
                <a:tableStyleId>{5C22544A-7EE6-4342-B048-85BDC9FD1C3A}</a:tableStyleId>
              </a:tblPr>
              <a:tblGrid>
                <a:gridCol w="2123626"/>
                <a:gridCol w="2123626"/>
                <a:gridCol w="2052838"/>
                <a:gridCol w="2052838"/>
              </a:tblGrid>
              <a:tr h="139040">
                <a:tc gridSpan="2">
                  <a:txBody>
                    <a:bodyPr/>
                    <a:lstStyle/>
                    <a:p>
                      <a:pPr algn="ctr"/>
                      <a:r>
                        <a:rPr lang="en-GB" sz="1600" dirty="0" smtClean="0"/>
                        <a:t>Cyber bullying</a:t>
                      </a:r>
                      <a:endParaRPr lang="en-GB" sz="1600" dirty="0"/>
                    </a:p>
                  </a:txBody>
                  <a:tcPr/>
                </a:tc>
                <a:tc hMerge="1">
                  <a:txBody>
                    <a:bodyPr/>
                    <a:lstStyle/>
                    <a:p>
                      <a:endParaRPr lang="en-GB"/>
                    </a:p>
                  </a:txBody>
                  <a:tcPr/>
                </a:tc>
                <a:tc gridSpan="2">
                  <a:txBody>
                    <a:bodyPr/>
                    <a:lstStyle/>
                    <a:p>
                      <a:pPr algn="ctr"/>
                      <a:r>
                        <a:rPr lang="en-GB" sz="1600" dirty="0" smtClean="0"/>
                        <a:t>Activity Tracking</a:t>
                      </a:r>
                      <a:endParaRPr lang="en-GB" sz="1600" dirty="0"/>
                    </a:p>
                  </a:txBody>
                  <a:tcPr/>
                </a:tc>
                <a:tc hMerge="1">
                  <a:txBody>
                    <a:bodyPr/>
                    <a:lstStyle/>
                    <a:p>
                      <a:endParaRPr lang="en-GB"/>
                    </a:p>
                  </a:txBody>
                  <a:tcPr/>
                </a:tc>
              </a:tr>
              <a:tr h="370840">
                <a:tc>
                  <a:txBody>
                    <a:bodyPr/>
                    <a:lstStyle/>
                    <a:p>
                      <a:pPr algn="ctr"/>
                      <a:r>
                        <a:rPr lang="en-GB" sz="1600" b="0" dirty="0" smtClean="0"/>
                        <a:t>Business 1</a:t>
                      </a:r>
                      <a:endParaRPr lang="en-GB" sz="1600" b="0" dirty="0"/>
                    </a:p>
                  </a:txBody>
                  <a:tcPr/>
                </a:tc>
                <a:tc>
                  <a:txBody>
                    <a:bodyPr/>
                    <a:lstStyle/>
                    <a:p>
                      <a:pPr algn="ctr"/>
                      <a:r>
                        <a:rPr lang="en-GB" sz="1600" b="0" dirty="0" smtClean="0"/>
                        <a:t>Business 2</a:t>
                      </a:r>
                      <a:endParaRPr lang="en-GB" sz="1600" b="0" dirty="0"/>
                    </a:p>
                  </a:txBody>
                  <a:tcPr/>
                </a:tc>
                <a:tc>
                  <a:txBody>
                    <a:bodyPr/>
                    <a:lstStyle/>
                    <a:p>
                      <a:pPr algn="ctr"/>
                      <a:r>
                        <a:rPr lang="en-GB" sz="1600" b="0" dirty="0" smtClean="0"/>
                        <a:t>Business 1</a:t>
                      </a:r>
                      <a:endParaRPr lang="en-GB" sz="1600" b="0" dirty="0"/>
                    </a:p>
                  </a:txBody>
                  <a:tcPr/>
                </a:tc>
                <a:tc>
                  <a:txBody>
                    <a:bodyPr/>
                    <a:lstStyle/>
                    <a:p>
                      <a:pPr algn="ctr"/>
                      <a:r>
                        <a:rPr lang="en-GB" sz="1600" b="0" dirty="0" smtClean="0"/>
                        <a:t>Business 2</a:t>
                      </a:r>
                      <a:endParaRPr lang="en-GB" sz="1600" b="0" dirty="0"/>
                    </a:p>
                  </a:txBody>
                  <a:tcPr/>
                </a:tc>
              </a:tr>
            </a:tbl>
          </a:graphicData>
        </a:graphic>
      </p:graphicFrame>
    </p:spTree>
    <p:extLst>
      <p:ext uri="{BB962C8B-B14F-4D97-AF65-F5344CB8AC3E}">
        <p14:creationId xmlns:p14="http://schemas.microsoft.com/office/powerpoint/2010/main" val="17688594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4824536"/>
          </a:xfrm>
        </p:spPr>
        <p:txBody>
          <a:bodyPr>
            <a:noAutofit/>
          </a:bodyPr>
          <a:lstStyle/>
          <a:p>
            <a:r>
              <a:rPr lang="en-GB" sz="1600" dirty="0" smtClean="0"/>
              <a:t>Within  every company there is sensitive information, staff details, customer details, reports, staff reviews, medical information and other information that needs to be protected under the Data protection Act. This is a given, information needs protecting but sometime sit also needs to be seen and not changed. Access privileges are set on two levels, staff rights of access and file rights of access.</a:t>
            </a:r>
          </a:p>
          <a:p>
            <a:r>
              <a:rPr lang="en-GB" sz="1600" dirty="0" smtClean="0"/>
              <a:t>For staff, limiting down folders, hiding information, storing things in different locations etc</a:t>
            </a:r>
            <a:r>
              <a:rPr lang="en-GB" sz="1600" dirty="0"/>
              <a:t>.</a:t>
            </a:r>
            <a:r>
              <a:rPr lang="en-GB" sz="1600" dirty="0" smtClean="0"/>
              <a:t> this makes it more difficult to illegally or accidentally access, giving staff access privileges such as read rights, copy rights, and delete rights set the network controls on how those files are seen and read. For instance the network manager can see everything because they need to set the rights but is bound by a code of confidentiality, a standard office worker can see some customer information but only through granted access as related to their job. Abusing this privilege or attempting to access materials above their pay grade is considered a breach of the Computer Misuse Act.</a:t>
            </a:r>
            <a:endParaRPr lang="en-GB" sz="1600" dirty="0" smtClean="0"/>
          </a:p>
          <a:p>
            <a:r>
              <a:rPr lang="en-GB" sz="1600" dirty="0" smtClean="0"/>
              <a:t>Click </a:t>
            </a:r>
            <a:r>
              <a:rPr lang="en-GB" sz="1600" dirty="0" smtClean="0">
                <a:hlinkClick r:id="rId3"/>
              </a:rPr>
              <a:t>here </a:t>
            </a:r>
            <a:r>
              <a:rPr lang="en-GB" sz="1600" dirty="0" smtClean="0"/>
              <a:t>and </a:t>
            </a:r>
            <a:r>
              <a:rPr lang="en-GB" sz="1600" dirty="0" smtClean="0">
                <a:hlinkClick r:id="rId4"/>
              </a:rPr>
              <a:t>here </a:t>
            </a:r>
            <a:r>
              <a:rPr lang="en-GB" sz="1600" dirty="0" smtClean="0"/>
              <a:t>for examples of how </a:t>
            </a:r>
            <a:r>
              <a:rPr lang="en-GB" sz="1600" dirty="0" smtClean="0"/>
              <a:t>abusing </a:t>
            </a:r>
            <a:r>
              <a:rPr lang="en-GB" sz="1600" b="1" dirty="0" smtClean="0"/>
              <a:t>access privileges</a:t>
            </a:r>
            <a:r>
              <a:rPr lang="en-GB" sz="1600" dirty="0" smtClean="0"/>
              <a:t> can </a:t>
            </a:r>
            <a:r>
              <a:rPr lang="en-GB" sz="1600" dirty="0" smtClean="0"/>
              <a:t>affect the reputation and finances of a company.</a:t>
            </a:r>
          </a:p>
          <a:p>
            <a:pPr marL="109728" indent="0">
              <a:buNone/>
            </a:pPr>
            <a:r>
              <a:rPr lang="en-GB" sz="1600" b="1" dirty="0" smtClean="0"/>
              <a:t>Task 7 – P4.7 – </a:t>
            </a:r>
            <a:r>
              <a:rPr lang="en-GB" sz="1600" dirty="0" smtClean="0"/>
              <a:t>Using 2 different business models and the </a:t>
            </a:r>
            <a:r>
              <a:rPr lang="en-GB" sz="1600" dirty="0" smtClean="0">
                <a:hlinkClick r:id="rId5" action="ppaction://hlinkfile"/>
              </a:rPr>
              <a:t>Report Template</a:t>
            </a:r>
            <a:r>
              <a:rPr lang="en-GB" sz="1600" dirty="0" smtClean="0"/>
              <a:t>, define the Companies Policy on </a:t>
            </a:r>
            <a:r>
              <a:rPr lang="en-GB" sz="1600" b="1" dirty="0" smtClean="0"/>
              <a:t>Access Privileges</a:t>
            </a:r>
            <a:r>
              <a:rPr lang="en-GB" sz="1600" dirty="0" smtClean="0"/>
              <a:t> procedures.</a:t>
            </a:r>
          </a:p>
        </p:txBody>
      </p:sp>
      <p:sp>
        <p:nvSpPr>
          <p:cNvPr id="3" name="Title 2"/>
          <p:cNvSpPr>
            <a:spLocks noGrp="1"/>
          </p:cNvSpPr>
          <p:nvPr>
            <p:ph type="title"/>
          </p:nvPr>
        </p:nvSpPr>
        <p:spPr>
          <a:xfrm>
            <a:off x="251520" y="116632"/>
            <a:ext cx="8640960" cy="576064"/>
          </a:xfrm>
        </p:spPr>
        <p:txBody>
          <a:bodyPr>
            <a:noAutofit/>
          </a:bodyPr>
          <a:lstStyle/>
          <a:p>
            <a:r>
              <a:rPr lang="en-GB" sz="2400" dirty="0" smtClean="0"/>
              <a:t>P4.7 -  Policies and Procedures – Access Privileges</a:t>
            </a:r>
            <a:endParaRPr lang="en-GB" sz="2400" dirty="0"/>
          </a:p>
        </p:txBody>
      </p:sp>
      <p:graphicFrame>
        <p:nvGraphicFramePr>
          <p:cNvPr id="5" name="Table 4"/>
          <p:cNvGraphicFramePr>
            <a:graphicFrameLocks noGrp="1"/>
          </p:cNvGraphicFramePr>
          <p:nvPr>
            <p:extLst>
              <p:ext uri="{D42A27DB-BD31-4B8C-83A1-F6EECF244321}">
                <p14:modId xmlns:p14="http://schemas.microsoft.com/office/powerpoint/2010/main" val="2294026237"/>
              </p:ext>
            </p:extLst>
          </p:nvPr>
        </p:nvGraphicFramePr>
        <p:xfrm>
          <a:off x="395536" y="5733256"/>
          <a:ext cx="8280920" cy="670560"/>
        </p:xfrm>
        <a:graphic>
          <a:graphicData uri="http://schemas.openxmlformats.org/drawingml/2006/table">
            <a:tbl>
              <a:tblPr firstRow="1" bandRow="1">
                <a:tableStyleId>{5C22544A-7EE6-4342-B048-85BDC9FD1C3A}</a:tableStyleId>
              </a:tblPr>
              <a:tblGrid>
                <a:gridCol w="4140460"/>
                <a:gridCol w="4140460"/>
              </a:tblGrid>
              <a:tr h="239336">
                <a:tc gridSpan="2">
                  <a:txBody>
                    <a:bodyPr/>
                    <a:lstStyle/>
                    <a:p>
                      <a:pPr algn="ctr"/>
                      <a:r>
                        <a:rPr lang="en-GB" sz="1600" dirty="0" smtClean="0"/>
                        <a:t>Access Privileges</a:t>
                      </a:r>
                      <a:endParaRPr lang="en-GB" sz="1600" dirty="0"/>
                    </a:p>
                  </a:txBody>
                  <a:tcPr/>
                </a:tc>
                <a:tc hMerge="1">
                  <a:txBody>
                    <a:bodyPr/>
                    <a:lstStyle/>
                    <a:p>
                      <a:endParaRPr lang="en-GB"/>
                    </a:p>
                  </a:txBody>
                  <a:tcPr/>
                </a:tc>
              </a:tr>
              <a:tr h="264720">
                <a:tc>
                  <a:txBody>
                    <a:bodyPr/>
                    <a:lstStyle/>
                    <a:p>
                      <a:pPr algn="ctr"/>
                      <a:r>
                        <a:rPr lang="en-GB" sz="1600" b="0" dirty="0" smtClean="0"/>
                        <a:t>Business 1</a:t>
                      </a:r>
                      <a:endParaRPr lang="en-GB" sz="1600" b="0" dirty="0"/>
                    </a:p>
                  </a:txBody>
                  <a:tcPr/>
                </a:tc>
                <a:tc>
                  <a:txBody>
                    <a:bodyPr/>
                    <a:lstStyle/>
                    <a:p>
                      <a:pPr algn="ctr"/>
                      <a:r>
                        <a:rPr lang="en-GB" sz="1600" b="0" dirty="0" smtClean="0"/>
                        <a:t>Business 2</a:t>
                      </a:r>
                      <a:endParaRPr lang="en-GB" sz="1600" b="0" dirty="0"/>
                    </a:p>
                  </a:txBody>
                  <a:tcPr/>
                </a:tc>
              </a:tr>
            </a:tbl>
          </a:graphicData>
        </a:graphic>
      </p:graphicFrame>
    </p:spTree>
    <p:extLst>
      <p:ext uri="{BB962C8B-B14F-4D97-AF65-F5344CB8AC3E}">
        <p14:creationId xmlns:p14="http://schemas.microsoft.com/office/powerpoint/2010/main" val="25374757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4824536"/>
          </a:xfrm>
        </p:spPr>
        <p:txBody>
          <a:bodyPr>
            <a:noAutofit/>
          </a:bodyPr>
          <a:lstStyle/>
          <a:p>
            <a:r>
              <a:rPr lang="en-GB" sz="1500" dirty="0" smtClean="0"/>
              <a:t>Backups are vital within a company and disaster recovery plans are linked to the levels, depth and location of these backups. To lose a connection for a minute for some companies can be annoying, possibly expensive, to be down for a day can cause a serious drop in profitability, to be down for a week will break a lot of companies. This is why businesses draw up a disaster recovery plan, and why backing up information, hourly, nightly and weekly is vital to this.</a:t>
            </a:r>
          </a:p>
          <a:p>
            <a:r>
              <a:rPr lang="en-GB" sz="1500" dirty="0" smtClean="0"/>
              <a:t>How fast a company can recover its systems is the key to this, PSN network was down for several days costing the company in the range of $18bn in reputation and compensation, RBS set aside £125m because of its ICT loss in February 2013. The IT disaster recovery plan after the Kobe Earthquake in 1995 was immense, a similar earthquake like March 2011 was less expensive because companies planned for it, had backups, had external sites, had cloud and network storage. For some companies the recovery time was hours.</a:t>
            </a:r>
          </a:p>
          <a:p>
            <a:r>
              <a:rPr lang="en-GB" sz="1500" dirty="0" smtClean="0"/>
              <a:t>By law, schools backup their files nightly and weekly, keep a backup in a fireproof safe and store a copy of the network off-site. Think of what a large company with a turnover of 100 times a school will need to do.</a:t>
            </a:r>
            <a:endParaRPr lang="en-GB" sz="1500" dirty="0" smtClean="0"/>
          </a:p>
          <a:p>
            <a:r>
              <a:rPr lang="en-GB" sz="1500" dirty="0" smtClean="0"/>
              <a:t>Click </a:t>
            </a:r>
            <a:r>
              <a:rPr lang="en-GB" sz="1500" dirty="0" smtClean="0">
                <a:hlinkClick r:id="rId3"/>
              </a:rPr>
              <a:t>here </a:t>
            </a:r>
            <a:r>
              <a:rPr lang="en-GB" sz="1500" dirty="0" smtClean="0"/>
              <a:t>and </a:t>
            </a:r>
            <a:r>
              <a:rPr lang="en-GB" sz="1500" dirty="0" smtClean="0">
                <a:hlinkClick r:id="rId4"/>
              </a:rPr>
              <a:t>here </a:t>
            </a:r>
            <a:r>
              <a:rPr lang="en-GB" sz="1500" dirty="0" smtClean="0"/>
              <a:t>for examples of how </a:t>
            </a:r>
            <a:r>
              <a:rPr lang="en-GB" sz="1500" dirty="0" smtClean="0"/>
              <a:t>abusing </a:t>
            </a:r>
            <a:r>
              <a:rPr lang="en-GB" sz="1500" b="1" dirty="0" smtClean="0"/>
              <a:t>Backup and Disaster Recovery</a:t>
            </a:r>
            <a:r>
              <a:rPr lang="en-GB" sz="1500" dirty="0" smtClean="0"/>
              <a:t> can </a:t>
            </a:r>
            <a:r>
              <a:rPr lang="en-GB" sz="1500" dirty="0" smtClean="0"/>
              <a:t>affect the reputation and finances of a company.</a:t>
            </a:r>
          </a:p>
          <a:p>
            <a:pPr marL="109728" indent="0">
              <a:buNone/>
            </a:pPr>
            <a:r>
              <a:rPr lang="en-GB" sz="1500" b="1" dirty="0" smtClean="0"/>
              <a:t>Task </a:t>
            </a:r>
            <a:r>
              <a:rPr lang="en-GB" sz="1500" b="1" dirty="0" smtClean="0"/>
              <a:t>8 </a:t>
            </a:r>
            <a:r>
              <a:rPr lang="en-GB" sz="1500" b="1" dirty="0" smtClean="0"/>
              <a:t>– </a:t>
            </a:r>
            <a:r>
              <a:rPr lang="en-GB" sz="1500" b="1" dirty="0" smtClean="0"/>
              <a:t>P4.8 </a:t>
            </a:r>
            <a:r>
              <a:rPr lang="en-GB" sz="1500" b="1" dirty="0" smtClean="0"/>
              <a:t>– </a:t>
            </a:r>
            <a:r>
              <a:rPr lang="en-GB" sz="1500" dirty="0" smtClean="0"/>
              <a:t>Using 2 different business models and the </a:t>
            </a:r>
            <a:r>
              <a:rPr lang="en-GB" sz="1500" dirty="0" smtClean="0">
                <a:hlinkClick r:id="rId5" action="ppaction://hlinkfile"/>
              </a:rPr>
              <a:t>Report Template</a:t>
            </a:r>
            <a:r>
              <a:rPr lang="en-GB" sz="1500" dirty="0" smtClean="0"/>
              <a:t>, define the Companies Policy on </a:t>
            </a:r>
            <a:r>
              <a:rPr lang="en-GB" sz="1500" b="1" dirty="0" smtClean="0"/>
              <a:t>Backu</a:t>
            </a:r>
            <a:r>
              <a:rPr lang="en-GB" sz="1500" b="1" dirty="0" smtClean="0"/>
              <a:t>p </a:t>
            </a:r>
            <a:r>
              <a:rPr lang="en-GB" sz="1500" b="1" dirty="0"/>
              <a:t>and Disaster Recovery</a:t>
            </a:r>
            <a:r>
              <a:rPr lang="en-GB" sz="1500" dirty="0"/>
              <a:t> procedures</a:t>
            </a:r>
            <a:r>
              <a:rPr lang="en-GB" sz="1500" dirty="0" smtClean="0"/>
              <a:t>.</a:t>
            </a:r>
          </a:p>
        </p:txBody>
      </p:sp>
      <p:sp>
        <p:nvSpPr>
          <p:cNvPr id="3" name="Title 2"/>
          <p:cNvSpPr>
            <a:spLocks noGrp="1"/>
          </p:cNvSpPr>
          <p:nvPr>
            <p:ph type="title"/>
          </p:nvPr>
        </p:nvSpPr>
        <p:spPr>
          <a:xfrm>
            <a:off x="251520" y="116632"/>
            <a:ext cx="8640960" cy="576064"/>
          </a:xfrm>
        </p:spPr>
        <p:txBody>
          <a:bodyPr>
            <a:noAutofit/>
          </a:bodyPr>
          <a:lstStyle/>
          <a:p>
            <a:r>
              <a:rPr lang="en-GB" sz="2100" dirty="0" smtClean="0"/>
              <a:t>P4.8 </a:t>
            </a:r>
            <a:r>
              <a:rPr lang="en-GB" sz="2100" dirty="0" smtClean="0"/>
              <a:t>-  Policies and Procedures – </a:t>
            </a:r>
            <a:r>
              <a:rPr lang="en-GB" sz="2100" dirty="0" smtClean="0"/>
              <a:t>Backup and Disaster Recovery</a:t>
            </a:r>
            <a:endParaRPr lang="en-GB" sz="2100" dirty="0"/>
          </a:p>
        </p:txBody>
      </p:sp>
      <p:graphicFrame>
        <p:nvGraphicFramePr>
          <p:cNvPr id="6" name="Table 5"/>
          <p:cNvGraphicFramePr>
            <a:graphicFrameLocks noGrp="1"/>
          </p:cNvGraphicFramePr>
          <p:nvPr>
            <p:extLst>
              <p:ext uri="{D42A27DB-BD31-4B8C-83A1-F6EECF244321}">
                <p14:modId xmlns:p14="http://schemas.microsoft.com/office/powerpoint/2010/main" val="2114309163"/>
              </p:ext>
            </p:extLst>
          </p:nvPr>
        </p:nvGraphicFramePr>
        <p:xfrm>
          <a:off x="395536" y="5733256"/>
          <a:ext cx="8352928" cy="706120"/>
        </p:xfrm>
        <a:graphic>
          <a:graphicData uri="http://schemas.openxmlformats.org/drawingml/2006/table">
            <a:tbl>
              <a:tblPr firstRow="1" bandRow="1">
                <a:tableStyleId>{5C22544A-7EE6-4342-B048-85BDC9FD1C3A}</a:tableStyleId>
              </a:tblPr>
              <a:tblGrid>
                <a:gridCol w="2123626"/>
                <a:gridCol w="2123626"/>
                <a:gridCol w="2052838"/>
                <a:gridCol w="2052838"/>
              </a:tblGrid>
              <a:tr h="139040">
                <a:tc gridSpan="2">
                  <a:txBody>
                    <a:bodyPr/>
                    <a:lstStyle/>
                    <a:p>
                      <a:pPr algn="ctr"/>
                      <a:r>
                        <a:rPr lang="en-GB" sz="1600" dirty="0" smtClean="0"/>
                        <a:t>Backup Policy</a:t>
                      </a:r>
                      <a:endParaRPr lang="en-GB" sz="1600" dirty="0"/>
                    </a:p>
                  </a:txBody>
                  <a:tcPr/>
                </a:tc>
                <a:tc hMerge="1">
                  <a:txBody>
                    <a:bodyPr/>
                    <a:lstStyle/>
                    <a:p>
                      <a:endParaRPr lang="en-GB"/>
                    </a:p>
                  </a:txBody>
                  <a:tcPr/>
                </a:tc>
                <a:tc gridSpan="2">
                  <a:txBody>
                    <a:bodyPr/>
                    <a:lstStyle/>
                    <a:p>
                      <a:pPr algn="ctr"/>
                      <a:r>
                        <a:rPr lang="en-GB" sz="1600" dirty="0" smtClean="0"/>
                        <a:t>Disaster Recovery</a:t>
                      </a:r>
                      <a:r>
                        <a:rPr lang="en-GB" sz="1600" baseline="0" dirty="0" smtClean="0"/>
                        <a:t> Policy</a:t>
                      </a:r>
                      <a:endParaRPr lang="en-GB" sz="1600" dirty="0"/>
                    </a:p>
                  </a:txBody>
                  <a:tcPr/>
                </a:tc>
                <a:tc hMerge="1">
                  <a:txBody>
                    <a:bodyPr/>
                    <a:lstStyle/>
                    <a:p>
                      <a:endParaRPr lang="en-GB"/>
                    </a:p>
                  </a:txBody>
                  <a:tcPr/>
                </a:tc>
              </a:tr>
              <a:tr h="370840">
                <a:tc>
                  <a:txBody>
                    <a:bodyPr/>
                    <a:lstStyle/>
                    <a:p>
                      <a:pPr algn="ctr"/>
                      <a:r>
                        <a:rPr lang="en-GB" sz="1600" b="0" dirty="0" smtClean="0"/>
                        <a:t>Business 1</a:t>
                      </a:r>
                      <a:endParaRPr lang="en-GB" sz="1600" b="0" dirty="0"/>
                    </a:p>
                  </a:txBody>
                  <a:tcPr/>
                </a:tc>
                <a:tc>
                  <a:txBody>
                    <a:bodyPr/>
                    <a:lstStyle/>
                    <a:p>
                      <a:pPr algn="ctr"/>
                      <a:r>
                        <a:rPr lang="en-GB" sz="1600" b="0" dirty="0" smtClean="0"/>
                        <a:t>Business 2</a:t>
                      </a:r>
                      <a:endParaRPr lang="en-GB" sz="1600" b="0" dirty="0"/>
                    </a:p>
                  </a:txBody>
                  <a:tcPr/>
                </a:tc>
                <a:tc>
                  <a:txBody>
                    <a:bodyPr/>
                    <a:lstStyle/>
                    <a:p>
                      <a:pPr algn="ctr"/>
                      <a:r>
                        <a:rPr lang="en-GB" sz="1600" b="0" dirty="0" smtClean="0"/>
                        <a:t>Business 1</a:t>
                      </a:r>
                      <a:endParaRPr lang="en-GB" sz="1600" b="0" dirty="0"/>
                    </a:p>
                  </a:txBody>
                  <a:tcPr/>
                </a:tc>
                <a:tc>
                  <a:txBody>
                    <a:bodyPr/>
                    <a:lstStyle/>
                    <a:p>
                      <a:pPr algn="ctr"/>
                      <a:r>
                        <a:rPr lang="en-GB" sz="1600" b="0" dirty="0" smtClean="0"/>
                        <a:t>Business 2</a:t>
                      </a:r>
                      <a:endParaRPr lang="en-GB" sz="1600" b="0" dirty="0"/>
                    </a:p>
                  </a:txBody>
                  <a:tcPr/>
                </a:tc>
              </a:tr>
            </a:tbl>
          </a:graphicData>
        </a:graphic>
      </p:graphicFrame>
    </p:spTree>
    <p:extLst>
      <p:ext uri="{BB962C8B-B14F-4D97-AF65-F5344CB8AC3E}">
        <p14:creationId xmlns:p14="http://schemas.microsoft.com/office/powerpoint/2010/main" val="16172314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4824536"/>
          </a:xfrm>
        </p:spPr>
        <p:txBody>
          <a:bodyPr>
            <a:noAutofit/>
          </a:bodyPr>
          <a:lstStyle/>
          <a:p>
            <a:r>
              <a:rPr lang="en-GB" sz="1500" dirty="0" smtClean="0"/>
              <a:t>Every new employee signs an AUP agreement, even if they do not physically write it down, all companies with computers have them. The physical and software security on a network is designed to almost all of the breaches that might happen. There are programs installed on most systems that help this, Novell Client, IIS, IP addressing, Login names and passwords, Firewalls, Virus Checkers, Proxy server software.</a:t>
            </a:r>
          </a:p>
          <a:p>
            <a:r>
              <a:rPr lang="en-GB" sz="1500" dirty="0" smtClean="0"/>
              <a:t>Just having the agreement is half the cure, staff can be fired for computer misuse, they sighed the AUP, they can have their job changed, they signed the AUP, they can have privileges removed, they signed the AUP. </a:t>
            </a:r>
          </a:p>
          <a:p>
            <a:r>
              <a:rPr lang="en-GB" sz="1500" dirty="0" smtClean="0"/>
              <a:t>Setting user levels also benefits the network Security, setting protocols and rights of access. And then there is external security, SSL, remote access, restricted service access, limited external access to files and more companies are moving across to cloud security for external files. At the end of the day, any company with more than 20 staff will have a network team that spends their days securing the network, finding new breaches, blocking new gaps, locking down new VPN’s, updating banned logs and monitoring incoming, outgoing and internal network activity.</a:t>
            </a:r>
            <a:endParaRPr lang="en-GB" sz="1500" dirty="0" smtClean="0"/>
          </a:p>
          <a:p>
            <a:r>
              <a:rPr lang="en-GB" sz="1500" dirty="0" smtClean="0"/>
              <a:t>Click </a:t>
            </a:r>
            <a:r>
              <a:rPr lang="en-GB" sz="1500" dirty="0" smtClean="0">
                <a:hlinkClick r:id="rId3"/>
              </a:rPr>
              <a:t>here</a:t>
            </a:r>
            <a:r>
              <a:rPr lang="en-GB" sz="1500" dirty="0" smtClean="0"/>
              <a:t>, </a:t>
            </a:r>
            <a:r>
              <a:rPr lang="en-GB" sz="1500" dirty="0" smtClean="0">
                <a:hlinkClick r:id="rId4"/>
              </a:rPr>
              <a:t>here </a:t>
            </a:r>
            <a:r>
              <a:rPr lang="en-GB" sz="1500" dirty="0" smtClean="0"/>
              <a:t>and </a:t>
            </a:r>
            <a:r>
              <a:rPr lang="en-GB" sz="1500" dirty="0" smtClean="0">
                <a:hlinkClick r:id="rId5"/>
              </a:rPr>
              <a:t>here </a:t>
            </a:r>
            <a:r>
              <a:rPr lang="en-GB" sz="1500" dirty="0" smtClean="0"/>
              <a:t>for examples of how </a:t>
            </a:r>
            <a:r>
              <a:rPr lang="en-GB" sz="1500" dirty="0" smtClean="0"/>
              <a:t>abusing </a:t>
            </a:r>
            <a:r>
              <a:rPr lang="en-GB" sz="1500" b="1" dirty="0" smtClean="0"/>
              <a:t>Network Security and AUP policies </a:t>
            </a:r>
            <a:r>
              <a:rPr lang="en-GB" sz="1500" dirty="0" smtClean="0"/>
              <a:t>can </a:t>
            </a:r>
            <a:r>
              <a:rPr lang="en-GB" sz="1500" dirty="0" smtClean="0"/>
              <a:t>affect the reputation and finances of a company.</a:t>
            </a:r>
          </a:p>
          <a:p>
            <a:pPr marL="109728" indent="0">
              <a:buNone/>
            </a:pPr>
            <a:r>
              <a:rPr lang="en-GB" sz="1500" b="1" dirty="0" smtClean="0"/>
              <a:t>Task </a:t>
            </a:r>
            <a:r>
              <a:rPr lang="en-GB" sz="1500" b="1" dirty="0"/>
              <a:t>9</a:t>
            </a:r>
            <a:r>
              <a:rPr lang="en-GB" sz="1500" b="1" dirty="0" smtClean="0"/>
              <a:t> </a:t>
            </a:r>
            <a:r>
              <a:rPr lang="en-GB" sz="1500" b="1" dirty="0" smtClean="0"/>
              <a:t>– </a:t>
            </a:r>
            <a:r>
              <a:rPr lang="en-GB" sz="1500" b="1" dirty="0" smtClean="0"/>
              <a:t>P4.9 </a:t>
            </a:r>
            <a:r>
              <a:rPr lang="en-GB" sz="1500" b="1" dirty="0" smtClean="0"/>
              <a:t>– </a:t>
            </a:r>
            <a:r>
              <a:rPr lang="en-GB" sz="1500" dirty="0" smtClean="0"/>
              <a:t>Using 2 different business models and the </a:t>
            </a:r>
            <a:r>
              <a:rPr lang="en-GB" sz="1500" dirty="0" smtClean="0">
                <a:hlinkClick r:id="rId6" action="ppaction://hlinkfile"/>
              </a:rPr>
              <a:t>Report Template</a:t>
            </a:r>
            <a:r>
              <a:rPr lang="en-GB" sz="1500" dirty="0" smtClean="0"/>
              <a:t>, define the Companies Policy on </a:t>
            </a:r>
            <a:r>
              <a:rPr lang="en-GB" sz="1500" b="1" dirty="0" smtClean="0"/>
              <a:t>Network Security and Policy</a:t>
            </a:r>
            <a:r>
              <a:rPr lang="en-GB" sz="1500" dirty="0" smtClean="0"/>
              <a:t> </a:t>
            </a:r>
            <a:r>
              <a:rPr lang="en-GB" sz="1500" dirty="0"/>
              <a:t>procedures</a:t>
            </a:r>
            <a:r>
              <a:rPr lang="en-GB" sz="1500" dirty="0" smtClean="0"/>
              <a:t>.</a:t>
            </a:r>
          </a:p>
        </p:txBody>
      </p:sp>
      <p:sp>
        <p:nvSpPr>
          <p:cNvPr id="3" name="Title 2"/>
          <p:cNvSpPr>
            <a:spLocks noGrp="1"/>
          </p:cNvSpPr>
          <p:nvPr>
            <p:ph type="title"/>
          </p:nvPr>
        </p:nvSpPr>
        <p:spPr>
          <a:xfrm>
            <a:off x="251520" y="116632"/>
            <a:ext cx="8640960" cy="576064"/>
          </a:xfrm>
        </p:spPr>
        <p:txBody>
          <a:bodyPr>
            <a:noAutofit/>
          </a:bodyPr>
          <a:lstStyle/>
          <a:p>
            <a:r>
              <a:rPr lang="en-GB" sz="2100" dirty="0" smtClean="0"/>
              <a:t>P4.9 </a:t>
            </a:r>
            <a:r>
              <a:rPr lang="en-GB" sz="2100" dirty="0" smtClean="0"/>
              <a:t>-  Policies and Procedures – </a:t>
            </a:r>
            <a:r>
              <a:rPr lang="en-GB" sz="2100" dirty="0" smtClean="0"/>
              <a:t>Network Security and Policies</a:t>
            </a:r>
            <a:endParaRPr lang="en-GB" sz="2100" dirty="0"/>
          </a:p>
        </p:txBody>
      </p:sp>
      <p:graphicFrame>
        <p:nvGraphicFramePr>
          <p:cNvPr id="6" name="Table 5"/>
          <p:cNvGraphicFramePr>
            <a:graphicFrameLocks noGrp="1"/>
          </p:cNvGraphicFramePr>
          <p:nvPr>
            <p:extLst>
              <p:ext uri="{D42A27DB-BD31-4B8C-83A1-F6EECF244321}">
                <p14:modId xmlns:p14="http://schemas.microsoft.com/office/powerpoint/2010/main" val="980874848"/>
              </p:ext>
            </p:extLst>
          </p:nvPr>
        </p:nvGraphicFramePr>
        <p:xfrm>
          <a:off x="395536" y="5733256"/>
          <a:ext cx="8352928" cy="706120"/>
        </p:xfrm>
        <a:graphic>
          <a:graphicData uri="http://schemas.openxmlformats.org/drawingml/2006/table">
            <a:tbl>
              <a:tblPr firstRow="1" bandRow="1">
                <a:tableStyleId>{5C22544A-7EE6-4342-B048-85BDC9FD1C3A}</a:tableStyleId>
              </a:tblPr>
              <a:tblGrid>
                <a:gridCol w="2123626"/>
                <a:gridCol w="2123626"/>
                <a:gridCol w="2052838"/>
                <a:gridCol w="2052838"/>
              </a:tblGrid>
              <a:tr h="139040">
                <a:tc gridSpan="2">
                  <a:txBody>
                    <a:bodyPr/>
                    <a:lstStyle/>
                    <a:p>
                      <a:pPr algn="ctr"/>
                      <a:r>
                        <a:rPr lang="en-GB" sz="1600" dirty="0" smtClean="0"/>
                        <a:t>Network Security</a:t>
                      </a:r>
                      <a:endParaRPr lang="en-GB" sz="1600" dirty="0"/>
                    </a:p>
                  </a:txBody>
                  <a:tcPr/>
                </a:tc>
                <a:tc hMerge="1">
                  <a:txBody>
                    <a:bodyPr/>
                    <a:lstStyle/>
                    <a:p>
                      <a:endParaRPr lang="en-GB"/>
                    </a:p>
                  </a:txBody>
                  <a:tcPr/>
                </a:tc>
                <a:tc gridSpan="2">
                  <a:txBody>
                    <a:bodyPr/>
                    <a:lstStyle/>
                    <a:p>
                      <a:pPr algn="ctr"/>
                      <a:r>
                        <a:rPr lang="en-GB" sz="1600" dirty="0" smtClean="0"/>
                        <a:t>AUP Policy</a:t>
                      </a:r>
                      <a:endParaRPr lang="en-GB" sz="1600" dirty="0"/>
                    </a:p>
                  </a:txBody>
                  <a:tcPr/>
                </a:tc>
                <a:tc hMerge="1">
                  <a:txBody>
                    <a:bodyPr/>
                    <a:lstStyle/>
                    <a:p>
                      <a:endParaRPr lang="en-GB"/>
                    </a:p>
                  </a:txBody>
                  <a:tcPr/>
                </a:tc>
              </a:tr>
              <a:tr h="370840">
                <a:tc>
                  <a:txBody>
                    <a:bodyPr/>
                    <a:lstStyle/>
                    <a:p>
                      <a:pPr algn="ctr"/>
                      <a:r>
                        <a:rPr lang="en-GB" sz="1600" b="0" dirty="0" smtClean="0"/>
                        <a:t>Business 1</a:t>
                      </a:r>
                      <a:endParaRPr lang="en-GB" sz="1600" b="0" dirty="0"/>
                    </a:p>
                  </a:txBody>
                  <a:tcPr/>
                </a:tc>
                <a:tc>
                  <a:txBody>
                    <a:bodyPr/>
                    <a:lstStyle/>
                    <a:p>
                      <a:pPr algn="ctr"/>
                      <a:r>
                        <a:rPr lang="en-GB" sz="1600" b="0" dirty="0" smtClean="0"/>
                        <a:t>Business 2</a:t>
                      </a:r>
                      <a:endParaRPr lang="en-GB" sz="1600" b="0" dirty="0"/>
                    </a:p>
                  </a:txBody>
                  <a:tcPr/>
                </a:tc>
                <a:tc>
                  <a:txBody>
                    <a:bodyPr/>
                    <a:lstStyle/>
                    <a:p>
                      <a:pPr algn="ctr"/>
                      <a:r>
                        <a:rPr lang="en-GB" sz="1600" b="0" dirty="0" smtClean="0"/>
                        <a:t>Business 1</a:t>
                      </a:r>
                      <a:endParaRPr lang="en-GB" sz="1600" b="0" dirty="0"/>
                    </a:p>
                  </a:txBody>
                  <a:tcPr/>
                </a:tc>
                <a:tc>
                  <a:txBody>
                    <a:bodyPr/>
                    <a:lstStyle/>
                    <a:p>
                      <a:pPr algn="ctr"/>
                      <a:r>
                        <a:rPr lang="en-GB" sz="1600" b="0" dirty="0" smtClean="0"/>
                        <a:t>Business 2</a:t>
                      </a:r>
                      <a:endParaRPr lang="en-GB" sz="1600" b="0" dirty="0"/>
                    </a:p>
                  </a:txBody>
                  <a:tcPr/>
                </a:tc>
              </a:tr>
            </a:tbl>
          </a:graphicData>
        </a:graphic>
      </p:graphicFrame>
    </p:spTree>
    <p:extLst>
      <p:ext uri="{BB962C8B-B14F-4D97-AF65-F5344CB8AC3E}">
        <p14:creationId xmlns:p14="http://schemas.microsoft.com/office/powerpoint/2010/main" val="17382960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4824536"/>
          </a:xfrm>
        </p:spPr>
        <p:txBody>
          <a:bodyPr>
            <a:noAutofit/>
          </a:bodyPr>
          <a:lstStyle/>
          <a:p>
            <a:pPr marL="255588" indent="-255588"/>
            <a:r>
              <a:rPr lang="en-GB" sz="1500" dirty="0" smtClean="0"/>
              <a:t>Just as policies are in place, computers are locked, windows are protected, software secure, then someone steals the box. Laptops, tablets, phones, memory sticks, portable hard drives, keyboards, mice and even the cables that connect them are at risk. Physical controls vary from company to company depending on the threat and the expense. A school would have locks on the doors, locks on the back of the computer and perhaps smoke alarms and movement sensors in the room. But this is not enough to stop theft or damage and for every computer missing or machine down due to partial or complete damage, there is a loss of business function. So we lock the windows, close the curtain, secure the rooms so no-one is in there without staff presence, security pen mark, infrared marking, we check each room after the lesson is done. But there are still things missing, mice, keyboards, cables unplugged etc.</a:t>
            </a:r>
          </a:p>
          <a:p>
            <a:pPr marL="255588" indent="-255588"/>
            <a:r>
              <a:rPr lang="en-GB" sz="1500" dirty="0" smtClean="0"/>
              <a:t>In larger companies the physical controls also include card swipes, keypad security, fingerprint logins, laptop locks, video cameras, grills, screen protectors, guards, dogs, RFID tracking. Some companies even put silent alarms on the doors that destroy hardware that is removed from the room like banks and cash.</a:t>
            </a:r>
          </a:p>
          <a:p>
            <a:pPr marL="255588" indent="-255588"/>
            <a:r>
              <a:rPr lang="en-GB" sz="1500" dirty="0" smtClean="0"/>
              <a:t>At the end of the day physical prevention and being seen to be preventing is a good deterrent, specifically against opportunist thieves.</a:t>
            </a:r>
            <a:endParaRPr lang="en-GB" sz="1500" dirty="0" smtClean="0"/>
          </a:p>
          <a:p>
            <a:pPr marL="255588" indent="-255588"/>
            <a:r>
              <a:rPr lang="en-GB" sz="1500" dirty="0" smtClean="0"/>
              <a:t>Click </a:t>
            </a:r>
            <a:r>
              <a:rPr lang="en-GB" sz="1500" dirty="0" smtClean="0">
                <a:hlinkClick r:id="rId3"/>
              </a:rPr>
              <a:t>here</a:t>
            </a:r>
            <a:r>
              <a:rPr lang="en-GB" sz="1500" dirty="0" smtClean="0"/>
              <a:t>, </a:t>
            </a:r>
            <a:r>
              <a:rPr lang="en-GB" sz="1500" dirty="0" smtClean="0">
                <a:hlinkClick r:id="rId4"/>
              </a:rPr>
              <a:t>here </a:t>
            </a:r>
            <a:r>
              <a:rPr lang="en-GB" sz="1500" dirty="0" smtClean="0"/>
              <a:t>and </a:t>
            </a:r>
            <a:r>
              <a:rPr lang="en-GB" sz="1500" dirty="0" smtClean="0">
                <a:hlinkClick r:id="rId5"/>
              </a:rPr>
              <a:t>here </a:t>
            </a:r>
            <a:r>
              <a:rPr lang="en-GB" sz="1500" dirty="0" smtClean="0"/>
              <a:t>for examples of how </a:t>
            </a:r>
            <a:r>
              <a:rPr lang="en-GB" sz="1500" dirty="0" smtClean="0"/>
              <a:t>abusing </a:t>
            </a:r>
            <a:r>
              <a:rPr lang="en-GB" sz="1500" b="1" dirty="0" smtClean="0"/>
              <a:t>Physical Controls</a:t>
            </a:r>
            <a:r>
              <a:rPr lang="en-GB" sz="1500" dirty="0" smtClean="0"/>
              <a:t> can </a:t>
            </a:r>
            <a:r>
              <a:rPr lang="en-GB" sz="1500" dirty="0" smtClean="0"/>
              <a:t>affect the reputation and finances of a company.</a:t>
            </a:r>
          </a:p>
          <a:p>
            <a:pPr marL="109728" indent="0">
              <a:buNone/>
            </a:pPr>
            <a:r>
              <a:rPr lang="en-GB" sz="1500" b="1" dirty="0" smtClean="0"/>
              <a:t>Task </a:t>
            </a:r>
            <a:r>
              <a:rPr lang="en-GB" sz="1500" b="1" dirty="0" smtClean="0"/>
              <a:t>10</a:t>
            </a:r>
            <a:r>
              <a:rPr lang="en-GB" sz="1500" b="1" dirty="0" smtClean="0"/>
              <a:t> </a:t>
            </a:r>
            <a:r>
              <a:rPr lang="en-GB" sz="1500" b="1" dirty="0" smtClean="0"/>
              <a:t>– </a:t>
            </a:r>
            <a:r>
              <a:rPr lang="en-GB" sz="1500" b="1" dirty="0" smtClean="0"/>
              <a:t>P4.10– </a:t>
            </a:r>
            <a:r>
              <a:rPr lang="en-GB" sz="1500" dirty="0" smtClean="0"/>
              <a:t>Using 2 different business models and the </a:t>
            </a:r>
            <a:r>
              <a:rPr lang="en-GB" sz="1500" dirty="0" smtClean="0">
                <a:hlinkClick r:id="rId6" action="ppaction://hlinkfile"/>
              </a:rPr>
              <a:t>Report Template</a:t>
            </a:r>
            <a:r>
              <a:rPr lang="en-GB" sz="1500" dirty="0" smtClean="0"/>
              <a:t>, define the Companies Policy on </a:t>
            </a:r>
            <a:r>
              <a:rPr lang="en-GB" sz="1500" b="1" dirty="0" smtClean="0"/>
              <a:t>Physical Controls</a:t>
            </a:r>
            <a:r>
              <a:rPr lang="en-GB" sz="1500" dirty="0" smtClean="0"/>
              <a:t> </a:t>
            </a:r>
            <a:r>
              <a:rPr lang="en-GB" sz="1500" dirty="0"/>
              <a:t>procedures</a:t>
            </a:r>
            <a:r>
              <a:rPr lang="en-GB" sz="1500" dirty="0" smtClean="0"/>
              <a:t>.</a:t>
            </a:r>
          </a:p>
        </p:txBody>
      </p:sp>
      <p:sp>
        <p:nvSpPr>
          <p:cNvPr id="3" name="Title 2"/>
          <p:cNvSpPr>
            <a:spLocks noGrp="1"/>
          </p:cNvSpPr>
          <p:nvPr>
            <p:ph type="title"/>
          </p:nvPr>
        </p:nvSpPr>
        <p:spPr>
          <a:xfrm>
            <a:off x="251520" y="116632"/>
            <a:ext cx="8640960" cy="576064"/>
          </a:xfrm>
        </p:spPr>
        <p:txBody>
          <a:bodyPr>
            <a:noAutofit/>
          </a:bodyPr>
          <a:lstStyle/>
          <a:p>
            <a:r>
              <a:rPr lang="en-GB" sz="2500" dirty="0" smtClean="0"/>
              <a:t>P4.10 </a:t>
            </a:r>
            <a:r>
              <a:rPr lang="en-GB" sz="2500" dirty="0" smtClean="0"/>
              <a:t>-  Policies and Procedures </a:t>
            </a:r>
            <a:r>
              <a:rPr lang="en-GB" sz="2500" dirty="0" smtClean="0"/>
              <a:t>–Physical Controls</a:t>
            </a:r>
            <a:endParaRPr lang="en-GB" sz="2500" dirty="0"/>
          </a:p>
        </p:txBody>
      </p:sp>
      <p:graphicFrame>
        <p:nvGraphicFramePr>
          <p:cNvPr id="6" name="Table 5"/>
          <p:cNvGraphicFramePr>
            <a:graphicFrameLocks noGrp="1"/>
          </p:cNvGraphicFramePr>
          <p:nvPr>
            <p:extLst>
              <p:ext uri="{D42A27DB-BD31-4B8C-83A1-F6EECF244321}">
                <p14:modId xmlns:p14="http://schemas.microsoft.com/office/powerpoint/2010/main" val="3042256722"/>
              </p:ext>
            </p:extLst>
          </p:nvPr>
        </p:nvGraphicFramePr>
        <p:xfrm>
          <a:off x="5292080" y="5661248"/>
          <a:ext cx="3672408" cy="706120"/>
        </p:xfrm>
        <a:graphic>
          <a:graphicData uri="http://schemas.openxmlformats.org/drawingml/2006/table">
            <a:tbl>
              <a:tblPr firstRow="1" bandRow="1">
                <a:tableStyleId>{5C22544A-7EE6-4342-B048-85BDC9FD1C3A}</a:tableStyleId>
              </a:tblPr>
              <a:tblGrid>
                <a:gridCol w="1836204"/>
                <a:gridCol w="1836204"/>
              </a:tblGrid>
              <a:tr h="139040">
                <a:tc gridSpan="2">
                  <a:txBody>
                    <a:bodyPr/>
                    <a:lstStyle/>
                    <a:p>
                      <a:pPr algn="ctr"/>
                      <a:r>
                        <a:rPr lang="en-GB" sz="1600" dirty="0" smtClean="0"/>
                        <a:t>Physical Controls</a:t>
                      </a:r>
                      <a:endParaRPr lang="en-GB" sz="1600" dirty="0"/>
                    </a:p>
                  </a:txBody>
                  <a:tcPr/>
                </a:tc>
                <a:tc hMerge="1">
                  <a:txBody>
                    <a:bodyPr/>
                    <a:lstStyle/>
                    <a:p>
                      <a:endParaRPr lang="en-GB"/>
                    </a:p>
                  </a:txBody>
                  <a:tcPr/>
                </a:tc>
              </a:tr>
              <a:tr h="370840">
                <a:tc>
                  <a:txBody>
                    <a:bodyPr/>
                    <a:lstStyle/>
                    <a:p>
                      <a:pPr algn="ctr"/>
                      <a:r>
                        <a:rPr lang="en-GB" sz="1600" b="0" dirty="0" smtClean="0"/>
                        <a:t>Business 1</a:t>
                      </a:r>
                      <a:endParaRPr lang="en-GB" sz="1600" b="0" dirty="0"/>
                    </a:p>
                  </a:txBody>
                  <a:tcPr/>
                </a:tc>
                <a:tc>
                  <a:txBody>
                    <a:bodyPr/>
                    <a:lstStyle/>
                    <a:p>
                      <a:pPr algn="ctr"/>
                      <a:r>
                        <a:rPr lang="en-GB" sz="1600" b="0" dirty="0" smtClean="0"/>
                        <a:t>Business 2</a:t>
                      </a:r>
                      <a:endParaRPr lang="en-GB" sz="1600" b="0" dirty="0"/>
                    </a:p>
                  </a:txBody>
                  <a:tcPr/>
                </a:tc>
              </a:tr>
            </a:tbl>
          </a:graphicData>
        </a:graphic>
      </p:graphicFrame>
    </p:spTree>
    <p:extLst>
      <p:ext uri="{BB962C8B-B14F-4D97-AF65-F5344CB8AC3E}">
        <p14:creationId xmlns:p14="http://schemas.microsoft.com/office/powerpoint/2010/main" val="28287723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4824536"/>
          </a:xfrm>
        </p:spPr>
        <p:txBody>
          <a:bodyPr>
            <a:noAutofit/>
          </a:bodyPr>
          <a:lstStyle/>
          <a:p>
            <a:pPr marL="268288" indent="-255588"/>
            <a:r>
              <a:rPr lang="en-GB" sz="1500" dirty="0"/>
              <a:t>IT asset management </a:t>
            </a:r>
            <a:r>
              <a:rPr lang="en-GB" sz="1500" dirty="0" smtClean="0"/>
              <a:t>is </a:t>
            </a:r>
            <a:r>
              <a:rPr lang="en-GB" sz="1500" dirty="0"/>
              <a:t>an important part of </a:t>
            </a:r>
            <a:r>
              <a:rPr lang="en-GB" sz="1500" dirty="0" smtClean="0"/>
              <a:t>any business </a:t>
            </a:r>
            <a:r>
              <a:rPr lang="en-GB" sz="1500" dirty="0"/>
              <a:t>strategy. It usually involves gathering </a:t>
            </a:r>
            <a:r>
              <a:rPr lang="en-GB" sz="1500" dirty="0" smtClean="0"/>
              <a:t>hardware </a:t>
            </a:r>
            <a:r>
              <a:rPr lang="en-GB" sz="1500" dirty="0"/>
              <a:t>and software inventory information which is then used to make decisions about hardware and software </a:t>
            </a:r>
            <a:r>
              <a:rPr lang="en-GB" sz="1500" dirty="0" smtClean="0"/>
              <a:t>purchases. </a:t>
            </a:r>
            <a:r>
              <a:rPr lang="en-GB" sz="1500" dirty="0"/>
              <a:t>IT inventory management helps </a:t>
            </a:r>
            <a:r>
              <a:rPr lang="en-GB" sz="1500" dirty="0" smtClean="0"/>
              <a:t>a company </a:t>
            </a:r>
            <a:r>
              <a:rPr lang="en-GB" sz="1500" dirty="0"/>
              <a:t>manage their systems more effectively and saves time and money by avoiding unnecessary asset purchases and promoting the </a:t>
            </a:r>
            <a:r>
              <a:rPr lang="en-GB" sz="1500" dirty="0" smtClean="0"/>
              <a:t>better use </a:t>
            </a:r>
            <a:r>
              <a:rPr lang="en-GB" sz="1500" dirty="0"/>
              <a:t>of existing resources. </a:t>
            </a:r>
            <a:r>
              <a:rPr lang="en-GB" sz="1500" dirty="0" smtClean="0"/>
              <a:t>Businesses </a:t>
            </a:r>
            <a:r>
              <a:rPr lang="en-GB" sz="1500" dirty="0"/>
              <a:t>that develop and maintain an effective IT asset management program further </a:t>
            </a:r>
            <a:r>
              <a:rPr lang="en-GB" sz="1500" dirty="0" smtClean="0"/>
              <a:t>reduce </a:t>
            </a:r>
            <a:r>
              <a:rPr lang="en-GB" sz="1500" dirty="0"/>
              <a:t>the incremental risks and related costs of advancing IT </a:t>
            </a:r>
            <a:r>
              <a:rPr lang="en-GB" sz="1500" dirty="0" smtClean="0"/>
              <a:t>demands on </a:t>
            </a:r>
            <a:r>
              <a:rPr lang="en-GB" sz="1500" dirty="0"/>
              <a:t>projects based on old, incomplete and/or less accurate information.</a:t>
            </a:r>
          </a:p>
          <a:p>
            <a:pPr marL="268288" indent="-255588"/>
            <a:r>
              <a:rPr lang="en-GB" sz="1500" dirty="0"/>
              <a:t>Hardware asset management </a:t>
            </a:r>
            <a:r>
              <a:rPr lang="en-GB" sz="1500" dirty="0" smtClean="0"/>
              <a:t>is </a:t>
            </a:r>
            <a:r>
              <a:rPr lang="en-GB" sz="1500" dirty="0"/>
              <a:t>the management of the physical components of computers and computer networks, from acquisition through disposal. Common business practices include request and approval process, procurement management, life cycle management, redeployment and disposal management</a:t>
            </a:r>
            <a:r>
              <a:rPr lang="en-GB" sz="1500" dirty="0" smtClean="0"/>
              <a:t>.</a:t>
            </a:r>
          </a:p>
          <a:p>
            <a:pPr marL="268288" indent="-255588"/>
            <a:r>
              <a:rPr lang="en-GB" sz="1500" dirty="0" smtClean="0"/>
              <a:t>Think of it as replacing broken stuff before it is broken, ordering paper before the paper runs out, replacing IT equipment every 3 years, </a:t>
            </a:r>
            <a:r>
              <a:rPr lang="en-GB" sz="1500" dirty="0" err="1" smtClean="0"/>
              <a:t>MOT’ing</a:t>
            </a:r>
            <a:r>
              <a:rPr lang="en-GB" sz="1500" dirty="0" smtClean="0"/>
              <a:t> current hardware, hot-swopping, cascading, and finding new tools for old jobs. Think bathroom, think toilet paper, think Andrew Puppy.</a:t>
            </a:r>
            <a:endParaRPr lang="en-GB" sz="1500" dirty="0"/>
          </a:p>
          <a:p>
            <a:pPr marL="255588" indent="-255588"/>
            <a:r>
              <a:rPr lang="en-GB" sz="1500" dirty="0" smtClean="0"/>
              <a:t>Click </a:t>
            </a:r>
            <a:r>
              <a:rPr lang="en-GB" sz="1500" dirty="0" smtClean="0">
                <a:hlinkClick r:id="rId3"/>
              </a:rPr>
              <a:t>here</a:t>
            </a:r>
            <a:r>
              <a:rPr lang="en-GB" sz="1500" dirty="0" smtClean="0"/>
              <a:t>, </a:t>
            </a:r>
            <a:r>
              <a:rPr lang="en-GB" sz="1500" dirty="0" smtClean="0">
                <a:hlinkClick r:id="rId4"/>
              </a:rPr>
              <a:t>here </a:t>
            </a:r>
            <a:r>
              <a:rPr lang="en-GB" sz="1500" dirty="0" smtClean="0"/>
              <a:t>and </a:t>
            </a:r>
            <a:r>
              <a:rPr lang="en-GB" sz="1500" dirty="0" smtClean="0">
                <a:hlinkClick r:id="rId5"/>
              </a:rPr>
              <a:t>here </a:t>
            </a:r>
            <a:r>
              <a:rPr lang="en-GB" sz="1500" dirty="0" smtClean="0"/>
              <a:t>for examples of how </a:t>
            </a:r>
            <a:r>
              <a:rPr lang="en-GB" sz="1500" dirty="0" smtClean="0"/>
              <a:t>abusing </a:t>
            </a:r>
            <a:r>
              <a:rPr lang="en-GB" sz="1500" b="1" dirty="0" smtClean="0"/>
              <a:t>Asset Management</a:t>
            </a:r>
            <a:r>
              <a:rPr lang="en-GB" sz="1500" dirty="0" smtClean="0"/>
              <a:t> can </a:t>
            </a:r>
            <a:r>
              <a:rPr lang="en-GB" sz="1500" dirty="0" smtClean="0"/>
              <a:t>affect the reputation and finances of a company.</a:t>
            </a:r>
          </a:p>
          <a:p>
            <a:pPr marL="109728" indent="0">
              <a:buNone/>
            </a:pPr>
            <a:r>
              <a:rPr lang="en-GB" sz="1500" b="1" dirty="0" smtClean="0"/>
              <a:t>Task </a:t>
            </a:r>
            <a:r>
              <a:rPr lang="en-GB" sz="1500" b="1" dirty="0" smtClean="0"/>
              <a:t>11 </a:t>
            </a:r>
            <a:r>
              <a:rPr lang="en-GB" sz="1500" b="1" dirty="0" smtClean="0"/>
              <a:t>– </a:t>
            </a:r>
            <a:r>
              <a:rPr lang="en-GB" sz="1500" b="1" dirty="0" smtClean="0"/>
              <a:t>P4.11 </a:t>
            </a:r>
            <a:r>
              <a:rPr lang="en-GB" sz="1500" b="1" dirty="0" smtClean="0"/>
              <a:t>– </a:t>
            </a:r>
            <a:r>
              <a:rPr lang="en-GB" sz="1500" dirty="0" smtClean="0"/>
              <a:t>Using 2 different business models and the </a:t>
            </a:r>
            <a:r>
              <a:rPr lang="en-GB" sz="1500" dirty="0" smtClean="0">
                <a:hlinkClick r:id="rId6" action="ppaction://hlinkfile"/>
              </a:rPr>
              <a:t>Report Template</a:t>
            </a:r>
            <a:r>
              <a:rPr lang="en-GB" sz="1500" dirty="0" smtClean="0"/>
              <a:t>, define the Companies Policy on </a:t>
            </a:r>
            <a:r>
              <a:rPr lang="en-GB" sz="1500" b="1" dirty="0" smtClean="0"/>
              <a:t>Asset Management</a:t>
            </a:r>
            <a:r>
              <a:rPr lang="en-GB" sz="1500" dirty="0" smtClean="0"/>
              <a:t> </a:t>
            </a:r>
            <a:r>
              <a:rPr lang="en-GB" sz="1500" dirty="0"/>
              <a:t>procedures</a:t>
            </a:r>
            <a:r>
              <a:rPr lang="en-GB" sz="1500" dirty="0" smtClean="0"/>
              <a:t>.</a:t>
            </a:r>
          </a:p>
        </p:txBody>
      </p:sp>
      <p:sp>
        <p:nvSpPr>
          <p:cNvPr id="3" name="Title 2"/>
          <p:cNvSpPr>
            <a:spLocks noGrp="1"/>
          </p:cNvSpPr>
          <p:nvPr>
            <p:ph type="title"/>
          </p:nvPr>
        </p:nvSpPr>
        <p:spPr>
          <a:xfrm>
            <a:off x="251520" y="116632"/>
            <a:ext cx="8640960" cy="576064"/>
          </a:xfrm>
        </p:spPr>
        <p:txBody>
          <a:bodyPr>
            <a:noAutofit/>
          </a:bodyPr>
          <a:lstStyle/>
          <a:p>
            <a:r>
              <a:rPr lang="en-GB" sz="2500" dirty="0" smtClean="0"/>
              <a:t>P4.11 </a:t>
            </a:r>
            <a:r>
              <a:rPr lang="en-GB" sz="2500" dirty="0" smtClean="0"/>
              <a:t>-  Policies and Procedures </a:t>
            </a:r>
            <a:r>
              <a:rPr lang="en-GB" sz="2500" dirty="0" smtClean="0"/>
              <a:t>–Asset Management</a:t>
            </a:r>
            <a:endParaRPr lang="en-GB" sz="2500" dirty="0"/>
          </a:p>
        </p:txBody>
      </p:sp>
      <p:graphicFrame>
        <p:nvGraphicFramePr>
          <p:cNvPr id="5" name="Table 4"/>
          <p:cNvGraphicFramePr>
            <a:graphicFrameLocks noGrp="1"/>
          </p:cNvGraphicFramePr>
          <p:nvPr>
            <p:extLst>
              <p:ext uri="{D42A27DB-BD31-4B8C-83A1-F6EECF244321}">
                <p14:modId xmlns:p14="http://schemas.microsoft.com/office/powerpoint/2010/main" val="984125268"/>
              </p:ext>
            </p:extLst>
          </p:nvPr>
        </p:nvGraphicFramePr>
        <p:xfrm>
          <a:off x="5292080" y="5603200"/>
          <a:ext cx="3672408" cy="778128"/>
        </p:xfrm>
        <a:graphic>
          <a:graphicData uri="http://schemas.openxmlformats.org/drawingml/2006/table">
            <a:tbl>
              <a:tblPr firstRow="1" bandRow="1">
                <a:tableStyleId>{5C22544A-7EE6-4342-B048-85BDC9FD1C3A}</a:tableStyleId>
              </a:tblPr>
              <a:tblGrid>
                <a:gridCol w="1836204"/>
                <a:gridCol w="1836204"/>
              </a:tblGrid>
              <a:tr h="407288">
                <a:tc gridSpan="2">
                  <a:txBody>
                    <a:bodyPr/>
                    <a:lstStyle/>
                    <a:p>
                      <a:pPr algn="ctr"/>
                      <a:r>
                        <a:rPr lang="en-GB" sz="1600" dirty="0" smtClean="0"/>
                        <a:t>Asset Management</a:t>
                      </a:r>
                      <a:endParaRPr lang="en-GB" sz="1600" dirty="0"/>
                    </a:p>
                  </a:txBody>
                  <a:tcPr/>
                </a:tc>
                <a:tc hMerge="1">
                  <a:txBody>
                    <a:bodyPr/>
                    <a:lstStyle/>
                    <a:p>
                      <a:endParaRPr lang="en-GB"/>
                    </a:p>
                  </a:txBody>
                  <a:tcPr/>
                </a:tc>
              </a:tr>
              <a:tr h="370840">
                <a:tc>
                  <a:txBody>
                    <a:bodyPr/>
                    <a:lstStyle/>
                    <a:p>
                      <a:pPr algn="ctr"/>
                      <a:r>
                        <a:rPr lang="en-GB" sz="1600" b="0" dirty="0" smtClean="0"/>
                        <a:t>Business 1</a:t>
                      </a:r>
                      <a:endParaRPr lang="en-GB" sz="1600" b="0" dirty="0"/>
                    </a:p>
                  </a:txBody>
                  <a:tcPr/>
                </a:tc>
                <a:tc>
                  <a:txBody>
                    <a:bodyPr/>
                    <a:lstStyle/>
                    <a:p>
                      <a:pPr algn="ctr"/>
                      <a:r>
                        <a:rPr lang="en-GB" sz="1600" b="0" dirty="0" smtClean="0"/>
                        <a:t>Business 2</a:t>
                      </a:r>
                      <a:endParaRPr lang="en-GB" sz="1600" b="0" dirty="0"/>
                    </a:p>
                  </a:txBody>
                  <a:tcPr/>
                </a:tc>
              </a:tr>
            </a:tbl>
          </a:graphicData>
        </a:graphic>
      </p:graphicFrame>
    </p:spTree>
    <p:extLst>
      <p:ext uri="{BB962C8B-B14F-4D97-AF65-F5344CB8AC3E}">
        <p14:creationId xmlns:p14="http://schemas.microsoft.com/office/powerpoint/2010/main" val="7369823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616624"/>
          </a:xfrm>
        </p:spPr>
        <p:txBody>
          <a:bodyPr>
            <a:noAutofit/>
          </a:bodyPr>
          <a:lstStyle/>
          <a:p>
            <a:pPr marL="268288" indent="-255588"/>
            <a:r>
              <a:rPr lang="en-GB" sz="1600" b="1" dirty="0" smtClean="0"/>
              <a:t>User Responsibility –</a:t>
            </a:r>
            <a:r>
              <a:rPr lang="en-GB" sz="1600" dirty="0" smtClean="0"/>
              <a:t> The AUP policy lays down the rules but these are ethereal, no frivolous emails, but what is frivolous. No Internet Searching, but what if it is necessary, how much should be spent finding the right information and what if the link goes somewhere it should not, what about Pop-Ups. And printing, single sided or double, colour or B&amp;W.</a:t>
            </a:r>
          </a:p>
          <a:p>
            <a:pPr marL="268288" indent="-255588"/>
            <a:r>
              <a:rPr lang="en-GB" sz="1600" dirty="0" smtClean="0"/>
              <a:t>Self control is a big issue in business, the Water Cooler philosophy, how much down time can a member of staff take advantage of to alleviate stress. Personal responsibility is something that is ingrained into staff in most companies, the love of the job, the devotion to the employer. Happy staff make productive staff. Good internet, email and file etiquette is hammered home but it is still something that is specific for the task. If it was the last page in the printer, would you go out of your way to put more paper in.</a:t>
            </a:r>
          </a:p>
          <a:p>
            <a:pPr marL="268288" indent="-255588"/>
            <a:r>
              <a:rPr lang="en-GB" sz="1600" dirty="0" smtClean="0"/>
              <a:t>And at what point is it not your job, if a mouse is unplugged should you plug it back in. And tomorrow, and the next day, and every time a certain person walks past your desk. Should you replace the toner cartridge, should you click on the repair button in Windows, should you delete files on a shared drive just because you can.</a:t>
            </a:r>
          </a:p>
          <a:p>
            <a:pPr marL="268288" indent="-255588"/>
            <a:r>
              <a:rPr lang="en-GB" sz="1600" dirty="0" smtClean="0"/>
              <a:t>This may all seem trivial but the self responsibility issue in companies can affect productivity, morale, personal space, and can affect customer care.</a:t>
            </a:r>
            <a:endParaRPr lang="en-GB" sz="1600" dirty="0"/>
          </a:p>
          <a:p>
            <a:pPr marL="255588" indent="-255588"/>
            <a:r>
              <a:rPr lang="en-GB" sz="1600" dirty="0" smtClean="0"/>
              <a:t>Click </a:t>
            </a:r>
            <a:r>
              <a:rPr lang="en-GB" sz="1600" dirty="0" smtClean="0">
                <a:hlinkClick r:id="rId3"/>
              </a:rPr>
              <a:t>here </a:t>
            </a:r>
            <a:r>
              <a:rPr lang="en-GB" sz="1600" dirty="0" smtClean="0"/>
              <a:t>and </a:t>
            </a:r>
            <a:r>
              <a:rPr lang="en-GB" sz="1600" dirty="0" smtClean="0">
                <a:hlinkClick r:id="rId4"/>
              </a:rPr>
              <a:t>here </a:t>
            </a:r>
            <a:r>
              <a:rPr lang="en-GB" sz="1600" dirty="0" smtClean="0"/>
              <a:t>for examples of how abusing </a:t>
            </a:r>
            <a:r>
              <a:rPr lang="en-GB" sz="1600" b="1" dirty="0" smtClean="0"/>
              <a:t>User Responsibility</a:t>
            </a:r>
            <a:r>
              <a:rPr lang="en-GB" sz="1600" dirty="0" smtClean="0"/>
              <a:t> can affect the reputation and finances of a company.</a:t>
            </a:r>
          </a:p>
        </p:txBody>
      </p:sp>
      <p:sp>
        <p:nvSpPr>
          <p:cNvPr id="3" name="Title 2"/>
          <p:cNvSpPr>
            <a:spLocks noGrp="1"/>
          </p:cNvSpPr>
          <p:nvPr>
            <p:ph type="title"/>
          </p:nvPr>
        </p:nvSpPr>
        <p:spPr>
          <a:xfrm>
            <a:off x="251520" y="116632"/>
            <a:ext cx="8640960" cy="576064"/>
          </a:xfrm>
        </p:spPr>
        <p:txBody>
          <a:bodyPr>
            <a:noAutofit/>
          </a:bodyPr>
          <a:lstStyle/>
          <a:p>
            <a:r>
              <a:rPr lang="en-GB" sz="2500" dirty="0" smtClean="0"/>
              <a:t>P4.12 </a:t>
            </a:r>
            <a:r>
              <a:rPr lang="en-GB" sz="2500" dirty="0" smtClean="0"/>
              <a:t>-  Policies and Procedures </a:t>
            </a:r>
            <a:r>
              <a:rPr lang="en-GB" sz="2500" dirty="0" smtClean="0"/>
              <a:t>– User Responsibility</a:t>
            </a:r>
            <a:endParaRPr lang="en-GB" sz="2500" dirty="0"/>
          </a:p>
        </p:txBody>
      </p:sp>
    </p:spTree>
    <p:extLst>
      <p:ext uri="{BB962C8B-B14F-4D97-AF65-F5344CB8AC3E}">
        <p14:creationId xmlns:p14="http://schemas.microsoft.com/office/powerpoint/2010/main" val="37600750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6696744" cy="4968552"/>
          </a:xfrm>
        </p:spPr>
        <p:txBody>
          <a:bodyPr>
            <a:noAutofit/>
          </a:bodyPr>
          <a:lstStyle/>
          <a:p>
            <a:pPr marL="268288" indent="-255588"/>
            <a:r>
              <a:rPr lang="en-GB" sz="1400" b="1" dirty="0" smtClean="0"/>
              <a:t>Issue Reporting –</a:t>
            </a:r>
            <a:r>
              <a:rPr lang="en-GB" sz="1400" dirty="0" smtClean="0"/>
              <a:t> Most Intranets have a link on them to report a network issue, but all networks have software for recording their own issues. Tracking through network logs, web logs, email logs etc. and linking this through the portal allows a network manager to allocate resources and staff to repairs as they happen. For instance a printer log will tell the system when the cartridge is running low or paper is running out, a linked version will then order a replacement.</a:t>
            </a:r>
          </a:p>
          <a:p>
            <a:pPr marL="268288" indent="-255588"/>
            <a:r>
              <a:rPr lang="en-GB" sz="1400" dirty="0" smtClean="0"/>
              <a:t>Similarly a web log records activity, looks at patterns, checks visited sites for issues and puts into place protocols that block them or caches them.</a:t>
            </a:r>
          </a:p>
          <a:p>
            <a:pPr marL="268288" indent="-255588"/>
            <a:r>
              <a:rPr lang="en-GB" sz="1400" dirty="0" smtClean="0"/>
              <a:t>Staff reporting of issues pre-empts this, reducing down the need to wait for a fault report and allows a quicker turnover of repairs. Good business practice is to take advantage of both of these, personal and log, in order to reduce downtime, improve efficiency and alleviate staff stress.</a:t>
            </a:r>
            <a:endParaRPr lang="en-GB" sz="1400" dirty="0"/>
          </a:p>
          <a:p>
            <a:pPr marL="255588" indent="-255588"/>
            <a:r>
              <a:rPr lang="en-GB" sz="1400" dirty="0" smtClean="0"/>
              <a:t>Click </a:t>
            </a:r>
            <a:r>
              <a:rPr lang="en-GB" sz="1400" dirty="0" smtClean="0">
                <a:hlinkClick r:id="rId3"/>
              </a:rPr>
              <a:t>here </a:t>
            </a:r>
            <a:r>
              <a:rPr lang="en-GB" sz="1400" dirty="0" smtClean="0"/>
              <a:t>and </a:t>
            </a:r>
            <a:r>
              <a:rPr lang="en-GB" sz="1400" dirty="0" smtClean="0">
                <a:hlinkClick r:id="rId4"/>
              </a:rPr>
              <a:t>here </a:t>
            </a:r>
            <a:r>
              <a:rPr lang="en-GB" sz="1400" dirty="0" smtClean="0"/>
              <a:t>for examples of how </a:t>
            </a:r>
            <a:r>
              <a:rPr lang="en-GB" sz="1400" dirty="0" smtClean="0"/>
              <a:t>abusing </a:t>
            </a:r>
            <a:r>
              <a:rPr lang="en-GB" sz="1400" b="1" dirty="0"/>
              <a:t>Issue Reporting </a:t>
            </a:r>
            <a:r>
              <a:rPr lang="en-GB" sz="1400" dirty="0" smtClean="0"/>
              <a:t>can </a:t>
            </a:r>
            <a:r>
              <a:rPr lang="en-GB" sz="1400" dirty="0" smtClean="0"/>
              <a:t>affect the reputation and finances of a company.</a:t>
            </a:r>
          </a:p>
          <a:p>
            <a:pPr marL="109728" indent="0">
              <a:buNone/>
            </a:pPr>
            <a:r>
              <a:rPr lang="en-GB" sz="1400" b="1" dirty="0" smtClean="0"/>
              <a:t>Task </a:t>
            </a:r>
            <a:r>
              <a:rPr lang="en-GB" sz="1400" b="1" dirty="0" smtClean="0"/>
              <a:t>12 </a:t>
            </a:r>
            <a:r>
              <a:rPr lang="en-GB" sz="1400" b="1" dirty="0" smtClean="0"/>
              <a:t>– </a:t>
            </a:r>
            <a:r>
              <a:rPr lang="en-GB" sz="1400" b="1" dirty="0" smtClean="0"/>
              <a:t>P4.12 </a:t>
            </a:r>
            <a:r>
              <a:rPr lang="en-GB" sz="1400" b="1" dirty="0" smtClean="0"/>
              <a:t>– </a:t>
            </a:r>
            <a:r>
              <a:rPr lang="en-GB" sz="1400" dirty="0" smtClean="0"/>
              <a:t>Using 2 different business models and the </a:t>
            </a:r>
            <a:r>
              <a:rPr lang="en-GB" sz="1400" dirty="0" smtClean="0">
                <a:hlinkClick r:id="rId5" action="ppaction://hlinkfile"/>
              </a:rPr>
              <a:t>Report Template</a:t>
            </a:r>
            <a:r>
              <a:rPr lang="en-GB" sz="1400" dirty="0" smtClean="0"/>
              <a:t>, define the Companies Policy on </a:t>
            </a:r>
            <a:r>
              <a:rPr lang="en-GB" sz="1400" b="1" dirty="0" smtClean="0"/>
              <a:t>User Responsibility </a:t>
            </a:r>
            <a:r>
              <a:rPr lang="en-GB" sz="1400" dirty="0" smtClean="0"/>
              <a:t>and </a:t>
            </a:r>
            <a:r>
              <a:rPr lang="en-GB" sz="1400" b="1" dirty="0" smtClean="0"/>
              <a:t>Issue Reporting </a:t>
            </a:r>
            <a:r>
              <a:rPr lang="en-GB" sz="1400" dirty="0" smtClean="0"/>
              <a:t>procedures</a:t>
            </a:r>
            <a:r>
              <a:rPr lang="en-GB" sz="1400" dirty="0" smtClean="0"/>
              <a:t>.</a:t>
            </a:r>
          </a:p>
        </p:txBody>
      </p:sp>
      <p:sp>
        <p:nvSpPr>
          <p:cNvPr id="3" name="Title 2"/>
          <p:cNvSpPr>
            <a:spLocks noGrp="1"/>
          </p:cNvSpPr>
          <p:nvPr>
            <p:ph type="title"/>
          </p:nvPr>
        </p:nvSpPr>
        <p:spPr>
          <a:xfrm>
            <a:off x="251520" y="116632"/>
            <a:ext cx="8640960" cy="576064"/>
          </a:xfrm>
        </p:spPr>
        <p:txBody>
          <a:bodyPr>
            <a:noAutofit/>
          </a:bodyPr>
          <a:lstStyle/>
          <a:p>
            <a:r>
              <a:rPr lang="en-GB" sz="2500" dirty="0" smtClean="0"/>
              <a:t>P4.12 </a:t>
            </a:r>
            <a:r>
              <a:rPr lang="en-GB" sz="2500" dirty="0" smtClean="0"/>
              <a:t>-  Policies and Procedures </a:t>
            </a:r>
            <a:r>
              <a:rPr lang="en-GB" sz="2500" dirty="0" smtClean="0"/>
              <a:t>– Issue Reporting</a:t>
            </a:r>
            <a:endParaRPr lang="en-GB" sz="2500" dirty="0"/>
          </a:p>
        </p:txBody>
      </p:sp>
      <p:graphicFrame>
        <p:nvGraphicFramePr>
          <p:cNvPr id="6" name="Table 5"/>
          <p:cNvGraphicFramePr>
            <a:graphicFrameLocks noGrp="1"/>
          </p:cNvGraphicFramePr>
          <p:nvPr>
            <p:extLst>
              <p:ext uri="{D42A27DB-BD31-4B8C-83A1-F6EECF244321}">
                <p14:modId xmlns:p14="http://schemas.microsoft.com/office/powerpoint/2010/main" val="3146988511"/>
              </p:ext>
            </p:extLst>
          </p:nvPr>
        </p:nvGraphicFramePr>
        <p:xfrm>
          <a:off x="395536" y="5733256"/>
          <a:ext cx="8352928" cy="706120"/>
        </p:xfrm>
        <a:graphic>
          <a:graphicData uri="http://schemas.openxmlformats.org/drawingml/2006/table">
            <a:tbl>
              <a:tblPr firstRow="1" bandRow="1">
                <a:tableStyleId>{5C22544A-7EE6-4342-B048-85BDC9FD1C3A}</a:tableStyleId>
              </a:tblPr>
              <a:tblGrid>
                <a:gridCol w="2123626"/>
                <a:gridCol w="2123626"/>
                <a:gridCol w="2052838"/>
                <a:gridCol w="2052838"/>
              </a:tblGrid>
              <a:tr h="139040">
                <a:tc gridSpan="2">
                  <a:txBody>
                    <a:bodyPr/>
                    <a:lstStyle/>
                    <a:p>
                      <a:pPr algn="ctr"/>
                      <a:r>
                        <a:rPr lang="en-GB" sz="1600" dirty="0" smtClean="0"/>
                        <a:t>User responsibility</a:t>
                      </a:r>
                      <a:endParaRPr lang="en-GB" sz="1600" dirty="0"/>
                    </a:p>
                  </a:txBody>
                  <a:tcPr/>
                </a:tc>
                <a:tc hMerge="1">
                  <a:txBody>
                    <a:bodyPr/>
                    <a:lstStyle/>
                    <a:p>
                      <a:endParaRPr lang="en-GB"/>
                    </a:p>
                  </a:txBody>
                  <a:tcPr/>
                </a:tc>
                <a:tc gridSpan="2">
                  <a:txBody>
                    <a:bodyPr/>
                    <a:lstStyle/>
                    <a:p>
                      <a:pPr algn="ctr"/>
                      <a:r>
                        <a:rPr lang="en-GB" sz="1600" dirty="0" smtClean="0"/>
                        <a:t>Issue reporting</a:t>
                      </a:r>
                      <a:endParaRPr lang="en-GB" sz="1600" dirty="0"/>
                    </a:p>
                  </a:txBody>
                  <a:tcPr/>
                </a:tc>
                <a:tc hMerge="1">
                  <a:txBody>
                    <a:bodyPr/>
                    <a:lstStyle/>
                    <a:p>
                      <a:endParaRPr lang="en-GB"/>
                    </a:p>
                  </a:txBody>
                  <a:tcPr/>
                </a:tc>
              </a:tr>
              <a:tr h="370840">
                <a:tc>
                  <a:txBody>
                    <a:bodyPr/>
                    <a:lstStyle/>
                    <a:p>
                      <a:pPr algn="ctr"/>
                      <a:r>
                        <a:rPr lang="en-GB" sz="1600" b="0" dirty="0" smtClean="0"/>
                        <a:t>Business 1</a:t>
                      </a:r>
                      <a:endParaRPr lang="en-GB" sz="1600" b="0" dirty="0"/>
                    </a:p>
                  </a:txBody>
                  <a:tcPr/>
                </a:tc>
                <a:tc>
                  <a:txBody>
                    <a:bodyPr/>
                    <a:lstStyle/>
                    <a:p>
                      <a:pPr algn="ctr"/>
                      <a:r>
                        <a:rPr lang="en-GB" sz="1600" b="0" dirty="0" smtClean="0"/>
                        <a:t>Business 2</a:t>
                      </a:r>
                      <a:endParaRPr lang="en-GB" sz="1600" b="0" dirty="0"/>
                    </a:p>
                  </a:txBody>
                  <a:tcPr/>
                </a:tc>
                <a:tc>
                  <a:txBody>
                    <a:bodyPr/>
                    <a:lstStyle/>
                    <a:p>
                      <a:pPr algn="ctr"/>
                      <a:r>
                        <a:rPr lang="en-GB" sz="1600" b="0" dirty="0" smtClean="0"/>
                        <a:t>Business 1</a:t>
                      </a:r>
                      <a:endParaRPr lang="en-GB" sz="1600" b="0" dirty="0"/>
                    </a:p>
                  </a:txBody>
                  <a:tcPr/>
                </a:tc>
                <a:tc>
                  <a:txBody>
                    <a:bodyPr/>
                    <a:lstStyle/>
                    <a:p>
                      <a:pPr algn="ctr"/>
                      <a:r>
                        <a:rPr lang="en-GB" sz="1600" b="0" dirty="0" smtClean="0"/>
                        <a:t>Business 2</a:t>
                      </a:r>
                      <a:endParaRPr lang="en-GB" sz="1600" b="0" dirty="0"/>
                    </a:p>
                  </a:txBody>
                  <a:tcPr/>
                </a:tc>
              </a:tr>
            </a:tbl>
          </a:graphicData>
        </a:graphic>
      </p:graphicFrame>
      <p:pic>
        <p:nvPicPr>
          <p:cNvPr id="1026" name="Picture 2">
            <a:hlinkClick r:id="rId6"/>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9125" t="39738" r="73148" b="33023"/>
          <a:stretch/>
        </p:blipFill>
        <p:spPr bwMode="auto">
          <a:xfrm>
            <a:off x="7020272" y="1052736"/>
            <a:ext cx="1946433" cy="1681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a:hlinkClick r:id="rId8"/>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21259" t="53125" r="61748" b="26166"/>
          <a:stretch/>
        </p:blipFill>
        <p:spPr bwMode="auto">
          <a:xfrm>
            <a:off x="6975510" y="2880940"/>
            <a:ext cx="2060986" cy="1412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6489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640960" cy="2952328"/>
          </a:xfrm>
        </p:spPr>
        <p:txBody>
          <a:bodyPr>
            <a:noAutofit/>
          </a:bodyPr>
          <a:lstStyle/>
          <a:p>
            <a:r>
              <a:rPr lang="en-GB" sz="1800" dirty="0" smtClean="0"/>
              <a:t>For your two companies you will need to make recommendations for the improvements of their policies. Each policy has something that could be made more secure, either relate to their contract of employment or to their hiring, user or </a:t>
            </a:r>
          </a:p>
          <a:p>
            <a:r>
              <a:rPr lang="en-GB" sz="1800" dirty="0" smtClean="0"/>
              <a:t>Recommend </a:t>
            </a:r>
            <a:r>
              <a:rPr lang="en-GB" sz="1800" dirty="0"/>
              <a:t>modifications to policies and guidelines for managing organisational IT security issues </a:t>
            </a:r>
            <a:endParaRPr lang="en-GB" sz="1800" dirty="0">
              <a:solidFill>
                <a:srgbClr val="000000"/>
              </a:solidFill>
            </a:endParaRPr>
          </a:p>
          <a:p>
            <a:pPr marL="109728" indent="0">
              <a:buNone/>
            </a:pPr>
            <a:r>
              <a:rPr lang="en-GB" sz="1800" b="1" dirty="0" smtClean="0"/>
              <a:t>Task 13 </a:t>
            </a:r>
            <a:r>
              <a:rPr lang="en-GB" sz="1800" b="1" dirty="0" smtClean="0"/>
              <a:t>– </a:t>
            </a:r>
            <a:r>
              <a:rPr lang="en-GB" sz="1800" b="1" dirty="0" smtClean="0"/>
              <a:t>D1.1 </a:t>
            </a:r>
            <a:r>
              <a:rPr lang="en-GB" sz="1800" b="1" dirty="0" smtClean="0"/>
              <a:t>– </a:t>
            </a:r>
            <a:r>
              <a:rPr lang="en-GB" sz="1800" dirty="0" smtClean="0"/>
              <a:t>Using 2 different business models and the </a:t>
            </a:r>
            <a:r>
              <a:rPr lang="en-GB" sz="1800" dirty="0" smtClean="0">
                <a:hlinkClick r:id="rId3" action="ppaction://hlinkfile"/>
              </a:rPr>
              <a:t>Report Template</a:t>
            </a:r>
            <a:r>
              <a:rPr lang="en-GB" sz="1800" dirty="0" smtClean="0"/>
              <a:t>, </a:t>
            </a:r>
            <a:r>
              <a:rPr lang="en-GB" sz="1800" dirty="0" smtClean="0"/>
              <a:t>r</a:t>
            </a:r>
            <a:r>
              <a:rPr lang="en-GB" sz="1800" dirty="0" smtClean="0"/>
              <a:t>ecommend </a:t>
            </a:r>
            <a:r>
              <a:rPr lang="en-GB" sz="1800" dirty="0"/>
              <a:t>modifications to policies and guidelines for managing organisational IT security </a:t>
            </a:r>
            <a:r>
              <a:rPr lang="en-GB" sz="1800" dirty="0" smtClean="0"/>
              <a:t>issues.</a:t>
            </a:r>
            <a:endParaRPr lang="en-GB" sz="1800" dirty="0">
              <a:solidFill>
                <a:srgbClr val="000000"/>
              </a:solidFill>
            </a:endParaRPr>
          </a:p>
        </p:txBody>
      </p:sp>
      <p:sp>
        <p:nvSpPr>
          <p:cNvPr id="3" name="Title 2"/>
          <p:cNvSpPr>
            <a:spLocks noGrp="1"/>
          </p:cNvSpPr>
          <p:nvPr>
            <p:ph type="title"/>
          </p:nvPr>
        </p:nvSpPr>
        <p:spPr>
          <a:xfrm>
            <a:off x="251520" y="116632"/>
            <a:ext cx="8640960" cy="576064"/>
          </a:xfrm>
        </p:spPr>
        <p:txBody>
          <a:bodyPr>
            <a:noAutofit/>
          </a:bodyPr>
          <a:lstStyle/>
          <a:p>
            <a:r>
              <a:rPr lang="en-GB" sz="2500" dirty="0" smtClean="0"/>
              <a:t>D</a:t>
            </a:r>
            <a:r>
              <a:rPr lang="en-GB" sz="2500" dirty="0" smtClean="0"/>
              <a:t>1.1 -  </a:t>
            </a:r>
            <a:r>
              <a:rPr lang="en-GB" sz="2500" dirty="0" smtClean="0"/>
              <a:t>Policies and Procedures </a:t>
            </a:r>
            <a:r>
              <a:rPr lang="en-GB" sz="2500" dirty="0"/>
              <a:t>– </a:t>
            </a:r>
            <a:r>
              <a:rPr lang="en-GB" sz="2500" dirty="0" smtClean="0"/>
              <a:t>Recommendations</a:t>
            </a:r>
            <a:endParaRPr lang="en-GB" sz="2500" dirty="0"/>
          </a:p>
        </p:txBody>
      </p:sp>
      <p:graphicFrame>
        <p:nvGraphicFramePr>
          <p:cNvPr id="6" name="Table 5"/>
          <p:cNvGraphicFramePr>
            <a:graphicFrameLocks noGrp="1"/>
          </p:cNvGraphicFramePr>
          <p:nvPr>
            <p:extLst>
              <p:ext uri="{D42A27DB-BD31-4B8C-83A1-F6EECF244321}">
                <p14:modId xmlns:p14="http://schemas.microsoft.com/office/powerpoint/2010/main" val="1887623740"/>
              </p:ext>
            </p:extLst>
          </p:nvPr>
        </p:nvGraphicFramePr>
        <p:xfrm>
          <a:off x="251520" y="3488672"/>
          <a:ext cx="8640960" cy="2892656"/>
        </p:xfrm>
        <a:graphic>
          <a:graphicData uri="http://schemas.openxmlformats.org/drawingml/2006/table">
            <a:tbl>
              <a:tblPr firstRow="1" bandRow="1">
                <a:tableStyleId>{5C22544A-7EE6-4342-B048-85BDC9FD1C3A}</a:tableStyleId>
              </a:tblPr>
              <a:tblGrid>
                <a:gridCol w="2160240"/>
                <a:gridCol w="2088232"/>
                <a:gridCol w="2304256"/>
                <a:gridCol w="2088232"/>
              </a:tblGrid>
              <a:tr h="292463">
                <a:tc gridSpan="2">
                  <a:txBody>
                    <a:bodyPr/>
                    <a:lstStyle/>
                    <a:p>
                      <a:pPr algn="ctr"/>
                      <a:r>
                        <a:rPr lang="en-GB" sz="1400" dirty="0" smtClean="0"/>
                        <a:t>Business 1</a:t>
                      </a:r>
                      <a:endParaRPr lang="en-GB" sz="1400" dirty="0"/>
                    </a:p>
                  </a:txBody>
                  <a:tcPr/>
                </a:tc>
                <a:tc hMerge="1">
                  <a:txBody>
                    <a:bodyPr/>
                    <a:lstStyle/>
                    <a:p>
                      <a:pPr algn="ctr"/>
                      <a:endParaRPr lang="en-GB" sz="1600" dirty="0"/>
                    </a:p>
                  </a:txBody>
                  <a:tcPr/>
                </a:tc>
                <a:tc gridSpan="2">
                  <a:txBody>
                    <a:bodyPr/>
                    <a:lstStyle/>
                    <a:p>
                      <a:pPr algn="ctr"/>
                      <a:r>
                        <a:rPr lang="en-GB" sz="1400" dirty="0" smtClean="0"/>
                        <a:t>Business 2</a:t>
                      </a:r>
                      <a:endParaRPr lang="en-GB" sz="1400" dirty="0"/>
                    </a:p>
                  </a:txBody>
                  <a:tcPr/>
                </a:tc>
                <a:tc hMerge="1">
                  <a:txBody>
                    <a:bodyPr/>
                    <a:lstStyle/>
                    <a:p>
                      <a:endParaRPr lang="en-GB" dirty="0"/>
                    </a:p>
                  </a:txBody>
                  <a:tcPr/>
                </a:tc>
              </a:tr>
              <a:tr h="323482">
                <a:tc>
                  <a:txBody>
                    <a:bodyPr/>
                    <a:lstStyle/>
                    <a:p>
                      <a:pPr algn="ctr"/>
                      <a:r>
                        <a:rPr lang="en-GB" sz="1200" dirty="0" smtClean="0"/>
                        <a:t>Guidelines on User names</a:t>
                      </a:r>
                      <a:endParaRPr lang="en-GB" sz="1200" dirty="0"/>
                    </a:p>
                  </a:txBody>
                  <a:tcPr/>
                </a:tc>
                <a:tc>
                  <a:txBody>
                    <a:bodyPr/>
                    <a:lstStyle/>
                    <a:p>
                      <a:pPr algn="ctr"/>
                      <a:r>
                        <a:rPr lang="en-GB" sz="1200" dirty="0" smtClean="0"/>
                        <a:t>Guidelines</a:t>
                      </a:r>
                      <a:r>
                        <a:rPr lang="en-GB" sz="1200" baseline="0" dirty="0" smtClean="0"/>
                        <a:t> on Passwords</a:t>
                      </a:r>
                      <a:endParaRPr lang="en-GB" sz="1200" dirty="0"/>
                    </a:p>
                  </a:txBody>
                  <a:tcPr/>
                </a:tc>
                <a:tc>
                  <a:txBody>
                    <a:bodyPr/>
                    <a:lstStyle/>
                    <a:p>
                      <a:pPr algn="ctr"/>
                      <a:r>
                        <a:rPr lang="en-GB" sz="1200" dirty="0" smtClean="0"/>
                        <a:t>Guidelines on User names</a:t>
                      </a:r>
                      <a:endParaRPr lang="en-GB" sz="1200" dirty="0"/>
                    </a:p>
                  </a:txBody>
                  <a:tcPr/>
                </a:tc>
                <a:tc>
                  <a:txBody>
                    <a:bodyPr/>
                    <a:lstStyle/>
                    <a:p>
                      <a:pPr algn="ctr"/>
                      <a:r>
                        <a:rPr lang="en-GB" sz="1200" dirty="0" smtClean="0"/>
                        <a:t>Guidelines</a:t>
                      </a:r>
                      <a:r>
                        <a:rPr lang="en-GB" sz="1200" baseline="0" dirty="0" smtClean="0"/>
                        <a:t> on Passwords</a:t>
                      </a:r>
                      <a:endParaRPr lang="en-GB" sz="1200" dirty="0"/>
                    </a:p>
                  </a:txBody>
                  <a:tcPr/>
                </a:tc>
              </a:tr>
              <a:tr h="323482">
                <a:tc>
                  <a:txBody>
                    <a:bodyPr/>
                    <a:lstStyle/>
                    <a:p>
                      <a:pPr algn="ctr"/>
                      <a:r>
                        <a:rPr lang="en-GB" sz="1200" dirty="0" smtClean="0"/>
                        <a:t>Ineffective</a:t>
                      </a:r>
                      <a:r>
                        <a:rPr lang="en-GB" sz="1200" baseline="0" dirty="0" smtClean="0"/>
                        <a:t> </a:t>
                      </a:r>
                      <a:r>
                        <a:rPr lang="en-GB" sz="1200" baseline="0" dirty="0" smtClean="0"/>
                        <a:t>use of Emails</a:t>
                      </a:r>
                      <a:endParaRPr lang="en-GB" sz="1200" dirty="0"/>
                    </a:p>
                  </a:txBody>
                  <a:tcPr/>
                </a:tc>
                <a:tc>
                  <a:txBody>
                    <a:bodyPr/>
                    <a:lstStyle/>
                    <a:p>
                      <a:pPr algn="ctr"/>
                      <a:r>
                        <a:rPr lang="en-GB" sz="1200" dirty="0" smtClean="0"/>
                        <a:t>Malicious</a:t>
                      </a:r>
                      <a:r>
                        <a:rPr lang="en-GB" sz="1200" baseline="0" dirty="0" smtClean="0"/>
                        <a:t> Use of Emails</a:t>
                      </a:r>
                      <a:endParaRPr lang="en-GB" sz="1200" dirty="0"/>
                    </a:p>
                  </a:txBody>
                  <a:tcPr/>
                </a:tc>
                <a:tc>
                  <a:txBody>
                    <a:bodyPr/>
                    <a:lstStyle/>
                    <a:p>
                      <a:pPr algn="ctr"/>
                      <a:r>
                        <a:rPr lang="en-GB" sz="1200" dirty="0" smtClean="0"/>
                        <a:t>Ineffective</a:t>
                      </a:r>
                      <a:r>
                        <a:rPr lang="en-GB" sz="1200" baseline="0" dirty="0" smtClean="0"/>
                        <a:t> use of Emails</a:t>
                      </a:r>
                      <a:endParaRPr lang="en-GB" sz="1200" dirty="0"/>
                    </a:p>
                  </a:txBody>
                  <a:tcPr/>
                </a:tc>
                <a:tc>
                  <a:txBody>
                    <a:bodyPr/>
                    <a:lstStyle/>
                    <a:p>
                      <a:pPr algn="ctr"/>
                      <a:r>
                        <a:rPr lang="en-GB" sz="1200" dirty="0" smtClean="0"/>
                        <a:t>Malicious</a:t>
                      </a:r>
                      <a:r>
                        <a:rPr lang="en-GB" sz="1200" baseline="0" dirty="0" smtClean="0"/>
                        <a:t> Use of Emails</a:t>
                      </a:r>
                      <a:endParaRPr lang="en-GB" sz="1200" dirty="0"/>
                    </a:p>
                  </a:txBody>
                  <a:tcPr/>
                </a:tc>
              </a:tr>
              <a:tr h="323482">
                <a:tc>
                  <a:txBody>
                    <a:bodyPr/>
                    <a:lstStyle/>
                    <a:p>
                      <a:pPr algn="ctr"/>
                      <a:r>
                        <a:rPr lang="en-GB" sz="1200" dirty="0" smtClean="0"/>
                        <a:t>Cyber bullying</a:t>
                      </a:r>
                      <a:endParaRPr lang="en-GB" sz="1200" dirty="0"/>
                    </a:p>
                  </a:txBody>
                  <a:tcPr/>
                </a:tc>
                <a:tc>
                  <a:txBody>
                    <a:bodyPr/>
                    <a:lstStyle/>
                    <a:p>
                      <a:pPr algn="ctr"/>
                      <a:r>
                        <a:rPr lang="en-GB" sz="1200" dirty="0" smtClean="0"/>
                        <a:t>Activity Tracking</a:t>
                      </a:r>
                      <a:endParaRPr lang="en-GB" sz="1200" dirty="0"/>
                    </a:p>
                  </a:txBody>
                  <a:tcPr/>
                </a:tc>
                <a:tc>
                  <a:txBody>
                    <a:bodyPr/>
                    <a:lstStyle/>
                    <a:p>
                      <a:pPr algn="ctr"/>
                      <a:r>
                        <a:rPr lang="en-GB" sz="1200" dirty="0" smtClean="0"/>
                        <a:t>Cyber bullying</a:t>
                      </a:r>
                      <a:endParaRPr lang="en-GB" sz="1200" dirty="0"/>
                    </a:p>
                  </a:txBody>
                  <a:tcPr/>
                </a:tc>
                <a:tc>
                  <a:txBody>
                    <a:bodyPr/>
                    <a:lstStyle/>
                    <a:p>
                      <a:pPr algn="ctr"/>
                      <a:r>
                        <a:rPr lang="en-GB" sz="1200" dirty="0" smtClean="0"/>
                        <a:t>Activity Tracking</a:t>
                      </a:r>
                      <a:endParaRPr lang="en-GB" sz="1200" dirty="0"/>
                    </a:p>
                  </a:txBody>
                  <a:tcPr/>
                </a:tc>
              </a:tr>
              <a:tr h="32348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t>Access Privileges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1200"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t>Access Privileges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1200" dirty="0" smtClean="0"/>
                    </a:p>
                  </a:txBody>
                  <a:tcPr/>
                </a:tc>
              </a:tr>
              <a:tr h="323482">
                <a:tc>
                  <a:txBody>
                    <a:bodyPr/>
                    <a:lstStyle/>
                    <a:p>
                      <a:pPr algn="ctr"/>
                      <a:r>
                        <a:rPr lang="en-GB" sz="1200" dirty="0" smtClean="0"/>
                        <a:t>Backup Policy</a:t>
                      </a:r>
                      <a:endParaRPr lang="en-GB" sz="1200" dirty="0"/>
                    </a:p>
                  </a:txBody>
                  <a:tcPr/>
                </a:tc>
                <a:tc>
                  <a:txBody>
                    <a:bodyPr/>
                    <a:lstStyle/>
                    <a:p>
                      <a:pPr algn="ctr"/>
                      <a:r>
                        <a:rPr lang="en-GB" sz="1200" dirty="0" smtClean="0"/>
                        <a:t>Disaster Recovery</a:t>
                      </a:r>
                      <a:r>
                        <a:rPr lang="en-GB" sz="1200" baseline="0" dirty="0" smtClean="0"/>
                        <a:t> Policy</a:t>
                      </a:r>
                      <a:endParaRPr lang="en-GB" sz="1200" dirty="0"/>
                    </a:p>
                  </a:txBody>
                  <a:tcPr/>
                </a:tc>
                <a:tc>
                  <a:txBody>
                    <a:bodyPr/>
                    <a:lstStyle/>
                    <a:p>
                      <a:pPr algn="ctr"/>
                      <a:r>
                        <a:rPr lang="en-GB" sz="1200" dirty="0" smtClean="0"/>
                        <a:t>Backup Policy</a:t>
                      </a:r>
                      <a:endParaRPr lang="en-GB" sz="1200" dirty="0"/>
                    </a:p>
                  </a:txBody>
                  <a:tcPr/>
                </a:tc>
                <a:tc>
                  <a:txBody>
                    <a:bodyPr/>
                    <a:lstStyle/>
                    <a:p>
                      <a:pPr algn="ctr"/>
                      <a:r>
                        <a:rPr lang="en-GB" sz="1200" dirty="0" smtClean="0"/>
                        <a:t>Disaster Recovery</a:t>
                      </a:r>
                      <a:r>
                        <a:rPr lang="en-GB" sz="1200" baseline="0" dirty="0" smtClean="0"/>
                        <a:t> Policy</a:t>
                      </a:r>
                      <a:endParaRPr lang="en-GB" sz="1200" dirty="0"/>
                    </a:p>
                  </a:txBody>
                  <a:tcPr/>
                </a:tc>
              </a:tr>
              <a:tr h="323482">
                <a:tc>
                  <a:txBody>
                    <a:bodyPr/>
                    <a:lstStyle/>
                    <a:p>
                      <a:pPr algn="ctr"/>
                      <a:r>
                        <a:rPr lang="en-GB" sz="1200" dirty="0" smtClean="0"/>
                        <a:t>Network Security</a:t>
                      </a:r>
                      <a:endParaRPr lang="en-GB" sz="1200" dirty="0"/>
                    </a:p>
                  </a:txBody>
                  <a:tcPr/>
                </a:tc>
                <a:tc>
                  <a:txBody>
                    <a:bodyPr/>
                    <a:lstStyle/>
                    <a:p>
                      <a:pPr algn="ctr"/>
                      <a:r>
                        <a:rPr lang="en-GB" sz="1200" dirty="0" smtClean="0"/>
                        <a:t>AUP Policy</a:t>
                      </a:r>
                      <a:endParaRPr lang="en-GB" sz="1200" dirty="0"/>
                    </a:p>
                  </a:txBody>
                  <a:tcPr/>
                </a:tc>
                <a:tc>
                  <a:txBody>
                    <a:bodyPr/>
                    <a:lstStyle/>
                    <a:p>
                      <a:pPr algn="ctr"/>
                      <a:r>
                        <a:rPr lang="en-GB" sz="1200" dirty="0" smtClean="0"/>
                        <a:t>Network Security</a:t>
                      </a:r>
                      <a:endParaRPr lang="en-GB" sz="1200" dirty="0"/>
                    </a:p>
                  </a:txBody>
                  <a:tcPr/>
                </a:tc>
                <a:tc>
                  <a:txBody>
                    <a:bodyPr/>
                    <a:lstStyle/>
                    <a:p>
                      <a:pPr algn="ctr"/>
                      <a:r>
                        <a:rPr lang="en-GB" sz="1200" dirty="0" smtClean="0"/>
                        <a:t>AUP Policy</a:t>
                      </a:r>
                      <a:endParaRPr lang="en-GB" sz="1200" dirty="0"/>
                    </a:p>
                  </a:txBody>
                  <a:tcPr/>
                </a:tc>
              </a:tr>
              <a:tr h="323482">
                <a:tc>
                  <a:txBody>
                    <a:bodyPr/>
                    <a:lstStyle/>
                    <a:p>
                      <a:pPr algn="ctr"/>
                      <a:r>
                        <a:rPr lang="en-GB" sz="1200" dirty="0" smtClean="0"/>
                        <a:t>Physical Controls</a:t>
                      </a:r>
                      <a:endParaRPr lang="en-GB" sz="1200" dirty="0"/>
                    </a:p>
                  </a:txBody>
                  <a:tcPr/>
                </a:tc>
                <a:tc>
                  <a:txBody>
                    <a:bodyPr/>
                    <a:lstStyle/>
                    <a:p>
                      <a:pPr algn="ctr"/>
                      <a:r>
                        <a:rPr lang="en-GB" sz="1200" dirty="0" smtClean="0"/>
                        <a:t>Assets Management</a:t>
                      </a:r>
                      <a:endParaRPr lang="en-GB" sz="1200" dirty="0"/>
                    </a:p>
                  </a:txBody>
                  <a:tcPr/>
                </a:tc>
                <a:tc>
                  <a:txBody>
                    <a:bodyPr/>
                    <a:lstStyle/>
                    <a:p>
                      <a:pPr algn="ctr"/>
                      <a:r>
                        <a:rPr lang="en-GB" sz="1200" dirty="0" smtClean="0"/>
                        <a:t>Physical Controls</a:t>
                      </a:r>
                      <a:endParaRPr lang="en-GB" sz="1200" dirty="0"/>
                    </a:p>
                  </a:txBody>
                  <a:tcPr/>
                </a:tc>
                <a:tc>
                  <a:txBody>
                    <a:bodyPr/>
                    <a:lstStyle/>
                    <a:p>
                      <a:pPr algn="ctr"/>
                      <a:r>
                        <a:rPr lang="en-GB" sz="1200" dirty="0" smtClean="0"/>
                        <a:t>Assets Management</a:t>
                      </a:r>
                      <a:endParaRPr lang="en-GB" sz="1200" dirty="0"/>
                    </a:p>
                  </a:txBody>
                  <a:tcPr/>
                </a:tc>
              </a:tr>
              <a:tr h="323482">
                <a:tc>
                  <a:txBody>
                    <a:bodyPr/>
                    <a:lstStyle/>
                    <a:p>
                      <a:pPr algn="ctr"/>
                      <a:r>
                        <a:rPr lang="en-GB" sz="1200" dirty="0" smtClean="0"/>
                        <a:t>User responsibility</a:t>
                      </a:r>
                      <a:endParaRPr lang="en-GB" sz="1200" dirty="0"/>
                    </a:p>
                  </a:txBody>
                  <a:tcPr/>
                </a:tc>
                <a:tc>
                  <a:txBody>
                    <a:bodyPr/>
                    <a:lstStyle/>
                    <a:p>
                      <a:pPr algn="ctr"/>
                      <a:r>
                        <a:rPr lang="en-GB" sz="1200" dirty="0" smtClean="0"/>
                        <a:t>Issue reporting</a:t>
                      </a:r>
                      <a:endParaRPr lang="en-GB" sz="1200" dirty="0"/>
                    </a:p>
                  </a:txBody>
                  <a:tcPr/>
                </a:tc>
                <a:tc>
                  <a:txBody>
                    <a:bodyPr/>
                    <a:lstStyle/>
                    <a:p>
                      <a:pPr algn="ctr"/>
                      <a:r>
                        <a:rPr lang="en-GB" sz="1200" dirty="0" smtClean="0"/>
                        <a:t>User responsibility</a:t>
                      </a:r>
                      <a:endParaRPr lang="en-GB" sz="1200" dirty="0"/>
                    </a:p>
                  </a:txBody>
                  <a:tcPr/>
                </a:tc>
                <a:tc>
                  <a:txBody>
                    <a:bodyPr/>
                    <a:lstStyle/>
                    <a:p>
                      <a:pPr algn="ctr"/>
                      <a:r>
                        <a:rPr lang="en-GB" sz="1200" dirty="0" smtClean="0"/>
                        <a:t>Issue reporting</a:t>
                      </a:r>
                      <a:endParaRPr lang="en-GB" sz="1200" dirty="0"/>
                    </a:p>
                  </a:txBody>
                  <a:tcPr/>
                </a:tc>
              </a:tr>
            </a:tbl>
          </a:graphicData>
        </a:graphic>
      </p:graphicFrame>
    </p:spTree>
    <p:extLst>
      <p:ext uri="{BB962C8B-B14F-4D97-AF65-F5344CB8AC3E}">
        <p14:creationId xmlns:p14="http://schemas.microsoft.com/office/powerpoint/2010/main" val="19607785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00601"/>
          </a:xfrm>
        </p:spPr>
        <p:txBody>
          <a:bodyPr>
            <a:noAutofit/>
          </a:bodyPr>
          <a:lstStyle/>
          <a:p>
            <a:pPr marL="269875" indent="-255588"/>
            <a:r>
              <a:rPr lang="en-GB" sz="1700" dirty="0" smtClean="0"/>
              <a:t>Organisations </a:t>
            </a:r>
            <a:r>
              <a:rPr lang="en-GB" sz="1700" dirty="0"/>
              <a:t>collect, create and manipulate a wide range of data and information; the cost of these activities is often much higher than the organisation realises until they are lost or stolen. Everyone who works with an information system should understand their responsibility to protect the system against theft or loss and all IT professionals need to understand how to support the organisation in protecting its digital assets and hardware. This unit will enable the learner to recognise the importance of protecting systems against any security issues or failures when working with the hardware and software and providing guidance to customers on the security of their systems. </a:t>
            </a:r>
            <a:endParaRPr lang="en-GB" sz="1700" dirty="0" smtClean="0"/>
          </a:p>
          <a:p>
            <a:pPr marL="269875" indent="-255588"/>
            <a:r>
              <a:rPr lang="en-GB" sz="1700" dirty="0" smtClean="0"/>
              <a:t>Additionally</a:t>
            </a:r>
            <a:r>
              <a:rPr lang="en-GB" sz="1700" dirty="0"/>
              <a:t>, it will also ensure that learners keep the importance of security at the forefront of their activities in order to identify threats and protect the organisation and its assets as they work with the information system while working towards the qualification as well as in the work place. </a:t>
            </a:r>
          </a:p>
          <a:p>
            <a:pPr marL="269875" indent="-255588"/>
            <a:r>
              <a:rPr lang="en-GB" sz="1700" dirty="0"/>
              <a:t>The aim of this unit is to provide the learner with an understanding of the importance of securing organisational IT systems, the impact of the law on the application of security policies and the range of security threats which must be protected against with an organisation and the tools which are used to provide protection. The learner will be able to apply this knowledge to any organisation through reviewing and making recommendations for improvements.</a:t>
            </a:r>
          </a:p>
        </p:txBody>
      </p:sp>
      <p:sp>
        <p:nvSpPr>
          <p:cNvPr id="3" name="Title 2"/>
          <p:cNvSpPr>
            <a:spLocks noGrp="1"/>
          </p:cNvSpPr>
          <p:nvPr>
            <p:ph type="title"/>
          </p:nvPr>
        </p:nvSpPr>
        <p:spPr>
          <a:xfrm>
            <a:off x="230832" y="116632"/>
            <a:ext cx="8733656" cy="720080"/>
          </a:xfrm>
        </p:spPr>
        <p:txBody>
          <a:bodyPr>
            <a:normAutofit/>
          </a:bodyPr>
          <a:lstStyle/>
          <a:p>
            <a:r>
              <a:rPr lang="en-GB" dirty="0"/>
              <a:t>AIM AND PURPOSE OF THE UNIT </a:t>
            </a:r>
          </a:p>
        </p:txBody>
      </p:sp>
    </p:spTree>
    <p:extLst>
      <p:ext uri="{BB962C8B-B14F-4D97-AF65-F5344CB8AC3E}">
        <p14:creationId xmlns:p14="http://schemas.microsoft.com/office/powerpoint/2010/main" val="11883826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616624"/>
          </a:xfrm>
        </p:spPr>
        <p:txBody>
          <a:bodyPr>
            <a:noAutofit/>
          </a:bodyPr>
          <a:lstStyle/>
          <a:p>
            <a:pPr marL="269875" indent="-255588"/>
            <a:r>
              <a:rPr lang="en-GB" sz="1570" dirty="0"/>
              <a:t>All employees have an employment contract with their employer. A contract is an agreement that sets out an employee’s:</a:t>
            </a:r>
          </a:p>
          <a:p>
            <a:pPr marL="528638" indent="-255588">
              <a:buFont typeface="+mj-lt"/>
              <a:buAutoNum type="arabicPeriod"/>
            </a:pPr>
            <a:r>
              <a:rPr lang="en-GB" sz="1570" dirty="0"/>
              <a:t>employment conditions</a:t>
            </a:r>
          </a:p>
          <a:p>
            <a:pPr marL="528638" indent="-255588">
              <a:buFont typeface="+mj-lt"/>
              <a:buAutoNum type="arabicPeriod"/>
            </a:pPr>
            <a:r>
              <a:rPr lang="en-GB" sz="1570" dirty="0"/>
              <a:t>rights</a:t>
            </a:r>
          </a:p>
          <a:p>
            <a:pPr marL="528638" indent="-255588">
              <a:buFont typeface="+mj-lt"/>
              <a:buAutoNum type="arabicPeriod"/>
            </a:pPr>
            <a:r>
              <a:rPr lang="en-GB" sz="1570" dirty="0"/>
              <a:t>responsibilities </a:t>
            </a:r>
          </a:p>
          <a:p>
            <a:pPr marL="528638" indent="-255588">
              <a:buFont typeface="+mj-lt"/>
              <a:buAutoNum type="arabicPeriod"/>
            </a:pPr>
            <a:r>
              <a:rPr lang="en-GB" sz="1570" dirty="0"/>
              <a:t>duties </a:t>
            </a:r>
          </a:p>
          <a:p>
            <a:pPr marL="269875" indent="-255588"/>
            <a:r>
              <a:rPr lang="en-GB" sz="1570" dirty="0"/>
              <a:t>These are called the ‘terms’ of the contract. </a:t>
            </a:r>
            <a:r>
              <a:rPr lang="en-GB" sz="1570" dirty="0" smtClean="0"/>
              <a:t>Employees </a:t>
            </a:r>
            <a:r>
              <a:rPr lang="en-GB" sz="1570" dirty="0"/>
              <a:t>and employers must stick to a contract until it ends (</a:t>
            </a:r>
            <a:r>
              <a:rPr lang="en-GB" sz="1570" dirty="0" smtClean="0"/>
              <a:t>e.g. </a:t>
            </a:r>
            <a:r>
              <a:rPr lang="en-GB" sz="1570" dirty="0"/>
              <a:t>by an employer or employee giving notice or an employee being dismissed) or until the terms are changed (usually by agreement between the employee and employer</a:t>
            </a:r>
            <a:r>
              <a:rPr lang="en-GB" sz="1570" dirty="0" smtClean="0"/>
              <a:t>). If </a:t>
            </a:r>
            <a:r>
              <a:rPr lang="en-GB" sz="1570" dirty="0"/>
              <a:t>a person has an agreement to do some work for someone (like paint their house), this isn’t an employment contract but a ‘contract to provide services’.</a:t>
            </a:r>
          </a:p>
          <a:p>
            <a:pPr marL="269875" indent="-255588"/>
            <a:r>
              <a:rPr lang="en-GB" sz="1570" b="1" dirty="0"/>
              <a:t>Accepting a </a:t>
            </a:r>
            <a:r>
              <a:rPr lang="en-GB" sz="1570" b="1" dirty="0" smtClean="0"/>
              <a:t>contract - </a:t>
            </a:r>
            <a:r>
              <a:rPr lang="en-GB" sz="1570" dirty="0" smtClean="0"/>
              <a:t>As </a:t>
            </a:r>
            <a:r>
              <a:rPr lang="en-GB" sz="1570" dirty="0"/>
              <a:t>soon as someone accepts a job offer they have a contract with their employer. </a:t>
            </a:r>
            <a:r>
              <a:rPr lang="en-GB" sz="1570" dirty="0" smtClean="0"/>
              <a:t>An employment </a:t>
            </a:r>
            <a:r>
              <a:rPr lang="en-GB" sz="1570" dirty="0"/>
              <a:t>contract doesn’t have to be written down.</a:t>
            </a:r>
          </a:p>
          <a:p>
            <a:pPr marL="269875" indent="-255588"/>
            <a:r>
              <a:rPr lang="en-GB" sz="1570" b="1" dirty="0" smtClean="0"/>
              <a:t>Contract terms - </a:t>
            </a:r>
            <a:r>
              <a:rPr lang="en-GB" sz="1570" dirty="0" smtClean="0"/>
              <a:t>The </a:t>
            </a:r>
            <a:r>
              <a:rPr lang="en-GB" sz="1570" dirty="0"/>
              <a:t>legal parts of a contract are known as ‘terms’. An employer should make clear which parts of a contract are legally binding. </a:t>
            </a:r>
            <a:r>
              <a:rPr lang="en-GB" sz="1570" dirty="0" smtClean="0"/>
              <a:t>Contract </a:t>
            </a:r>
            <a:r>
              <a:rPr lang="en-GB" sz="1570" dirty="0"/>
              <a:t>terms could be:</a:t>
            </a:r>
          </a:p>
          <a:p>
            <a:pPr marL="531813" indent="-258763">
              <a:buFont typeface="+mj-lt"/>
              <a:buAutoNum type="arabicPeriod"/>
            </a:pPr>
            <a:r>
              <a:rPr lang="en-GB" sz="1570" dirty="0"/>
              <a:t>in a written contract, or similar document like a written statement of employment</a:t>
            </a:r>
          </a:p>
          <a:p>
            <a:pPr marL="531813" indent="-258763">
              <a:buFont typeface="+mj-lt"/>
              <a:buAutoNum type="arabicPeriod"/>
            </a:pPr>
            <a:r>
              <a:rPr lang="en-GB" sz="1570" dirty="0"/>
              <a:t>verbally agreed</a:t>
            </a:r>
          </a:p>
          <a:p>
            <a:pPr marL="531813" indent="-258763">
              <a:buFont typeface="+mj-lt"/>
              <a:buAutoNum type="arabicPeriod"/>
            </a:pPr>
            <a:r>
              <a:rPr lang="en-GB" sz="1570" dirty="0"/>
              <a:t>in an employee handbook or on a company notice board</a:t>
            </a:r>
          </a:p>
          <a:p>
            <a:pPr marL="531813" indent="-258763">
              <a:buFont typeface="+mj-lt"/>
              <a:buAutoNum type="arabicPeriod"/>
            </a:pPr>
            <a:r>
              <a:rPr lang="en-GB" sz="1570" dirty="0"/>
              <a:t>in an offer letter from the </a:t>
            </a:r>
            <a:r>
              <a:rPr lang="en-GB" sz="1570" dirty="0" smtClean="0"/>
              <a:t>employer</a:t>
            </a:r>
            <a:endParaRPr lang="en-GB" sz="1570" dirty="0"/>
          </a:p>
        </p:txBody>
      </p:sp>
      <p:sp>
        <p:nvSpPr>
          <p:cNvPr id="3" name="Title 2"/>
          <p:cNvSpPr>
            <a:spLocks noGrp="1"/>
          </p:cNvSpPr>
          <p:nvPr>
            <p:ph type="title"/>
          </p:nvPr>
        </p:nvSpPr>
        <p:spPr>
          <a:xfrm>
            <a:off x="251520" y="116632"/>
            <a:ext cx="8640960" cy="576064"/>
          </a:xfrm>
        </p:spPr>
        <p:txBody>
          <a:bodyPr>
            <a:noAutofit/>
          </a:bodyPr>
          <a:lstStyle/>
          <a:p>
            <a:r>
              <a:rPr lang="en-GB" sz="2800" dirty="0" smtClean="0"/>
              <a:t>P5.1 </a:t>
            </a:r>
            <a:r>
              <a:rPr lang="en-GB" sz="2800" dirty="0" smtClean="0"/>
              <a:t>-  </a:t>
            </a:r>
            <a:r>
              <a:rPr lang="en-GB" sz="2800" dirty="0" smtClean="0"/>
              <a:t>Employment Contracts</a:t>
            </a:r>
            <a:endParaRPr lang="en-GB" sz="2800" dirty="0"/>
          </a:p>
        </p:txBody>
      </p:sp>
    </p:spTree>
    <p:extLst>
      <p:ext uri="{BB962C8B-B14F-4D97-AF65-F5344CB8AC3E}">
        <p14:creationId xmlns:p14="http://schemas.microsoft.com/office/powerpoint/2010/main" val="11248896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8784976" cy="5544616"/>
          </a:xfrm>
        </p:spPr>
        <p:txBody>
          <a:bodyPr>
            <a:noAutofit/>
          </a:bodyPr>
          <a:lstStyle/>
          <a:p>
            <a:pPr marL="269875" indent="-255588"/>
            <a:r>
              <a:rPr lang="en-GB" sz="1400" b="1" dirty="0" smtClean="0"/>
              <a:t>Implied terms – </a:t>
            </a:r>
            <a:r>
              <a:rPr lang="en-GB" sz="1400" dirty="0" smtClean="0"/>
              <a:t>These are terms that are automatically </a:t>
            </a:r>
            <a:r>
              <a:rPr lang="en-GB" sz="1400" dirty="0"/>
              <a:t>part of a contract even if they’re not written </a:t>
            </a:r>
            <a:r>
              <a:rPr lang="en-GB" sz="1400" dirty="0" smtClean="0"/>
              <a:t>down. Examples of an implied term include:</a:t>
            </a:r>
          </a:p>
          <a:p>
            <a:pPr marL="531813" indent="-342900">
              <a:buFont typeface="+mj-lt"/>
              <a:buAutoNum type="arabicPeriod"/>
            </a:pPr>
            <a:r>
              <a:rPr lang="en-GB" sz="1400" dirty="0" smtClean="0"/>
              <a:t>employees not stealing from their employer</a:t>
            </a:r>
          </a:p>
          <a:p>
            <a:pPr marL="531813" indent="-342900">
              <a:buFont typeface="+mj-lt"/>
              <a:buAutoNum type="arabicPeriod"/>
            </a:pPr>
            <a:r>
              <a:rPr lang="en-GB" sz="1400" dirty="0" smtClean="0"/>
              <a:t>your employer providing a safe and secure working environment</a:t>
            </a:r>
          </a:p>
          <a:p>
            <a:pPr marL="531813" indent="-342900">
              <a:buFont typeface="+mj-lt"/>
              <a:buAutoNum type="arabicPeriod"/>
            </a:pPr>
            <a:r>
              <a:rPr lang="en-GB" sz="1400" dirty="0" smtClean="0"/>
              <a:t>a legal requirement like the right to a minimum of 5.6 weeks’ paid holidays</a:t>
            </a:r>
          </a:p>
          <a:p>
            <a:pPr marL="531813" indent="-342900">
              <a:buFont typeface="+mj-lt"/>
              <a:buAutoNum type="arabicPeriod"/>
            </a:pPr>
            <a:r>
              <a:rPr lang="en-GB" sz="1400" dirty="0" smtClean="0"/>
              <a:t>something necessary to do the job like a driver having a valid licence</a:t>
            </a:r>
          </a:p>
          <a:p>
            <a:pPr marL="531813" indent="-342900">
              <a:buFont typeface="+mj-lt"/>
              <a:buAutoNum type="arabicPeriod"/>
            </a:pPr>
            <a:r>
              <a:rPr lang="en-GB" sz="1400" dirty="0" smtClean="0"/>
              <a:t>something that’s been done regularly in a company over a long time like paying a Christmas bonus</a:t>
            </a:r>
          </a:p>
          <a:p>
            <a:pPr marL="531813" indent="-342900">
              <a:buFont typeface="+mj-lt"/>
              <a:buAutoNum type="arabicPeriod"/>
            </a:pPr>
            <a:r>
              <a:rPr lang="en-GB" sz="1400" dirty="0" smtClean="0"/>
              <a:t>If there’s nothing clearly agreed between you and your employer about a particular issue, it may be covered by an implied term.</a:t>
            </a:r>
          </a:p>
          <a:p>
            <a:r>
              <a:rPr lang="en-GB" sz="1400" b="1" dirty="0" smtClean="0"/>
              <a:t>Collective agreements - </a:t>
            </a:r>
            <a:r>
              <a:rPr lang="en-GB" sz="1400" dirty="0" smtClean="0"/>
              <a:t>An </a:t>
            </a:r>
            <a:r>
              <a:rPr lang="en-GB" sz="1400" dirty="0"/>
              <a:t>employer may have an agreement with employees’ representatives (from trade unions or staff associations) that allows negotiations of terms and conditions like pay or working hours. This is called a collective agreement. </a:t>
            </a:r>
            <a:r>
              <a:rPr lang="en-GB" sz="1400" dirty="0" smtClean="0"/>
              <a:t>The </a:t>
            </a:r>
            <a:r>
              <a:rPr lang="en-GB" sz="1400" dirty="0"/>
              <a:t>terms of the agreement could include:</a:t>
            </a:r>
          </a:p>
          <a:p>
            <a:pPr marL="725488" indent="-342900">
              <a:buFont typeface="+mj-lt"/>
              <a:buAutoNum type="arabicPeriod"/>
            </a:pPr>
            <a:r>
              <a:rPr lang="en-GB" sz="1400" dirty="0"/>
              <a:t>how negotiations will be organised</a:t>
            </a:r>
          </a:p>
          <a:p>
            <a:pPr marL="725488" indent="-342900">
              <a:buFont typeface="+mj-lt"/>
              <a:buAutoNum type="arabicPeriod"/>
            </a:pPr>
            <a:r>
              <a:rPr lang="en-GB" sz="1400" dirty="0"/>
              <a:t>who will represent employees</a:t>
            </a:r>
          </a:p>
          <a:p>
            <a:pPr marL="725488" indent="-342900">
              <a:buFont typeface="+mj-lt"/>
              <a:buAutoNum type="arabicPeriod"/>
            </a:pPr>
            <a:r>
              <a:rPr lang="en-GB" sz="1400" dirty="0"/>
              <a:t>which employees are covered by the agreement </a:t>
            </a:r>
          </a:p>
          <a:p>
            <a:pPr marL="725488" indent="-342900">
              <a:buFont typeface="+mj-lt"/>
              <a:buAutoNum type="arabicPeriod"/>
            </a:pPr>
            <a:r>
              <a:rPr lang="en-GB" sz="1400" dirty="0"/>
              <a:t>which terms and conditions the agreement will </a:t>
            </a:r>
            <a:r>
              <a:rPr lang="en-GB" sz="1400" dirty="0" smtClean="0"/>
              <a:t>cover</a:t>
            </a:r>
          </a:p>
          <a:p>
            <a:r>
              <a:rPr lang="en-GB" sz="1400" b="1" dirty="0"/>
              <a:t>Written statement of employment particulars - </a:t>
            </a:r>
            <a:r>
              <a:rPr lang="en-GB" sz="1400" dirty="0"/>
              <a:t>An employer must give employees a ‘written statement of employment particulars’ if their employment contract lasts at least a month or more. This isn’t an employment contract but will include the main conditions of employment. </a:t>
            </a:r>
          </a:p>
        </p:txBody>
      </p:sp>
      <p:sp>
        <p:nvSpPr>
          <p:cNvPr id="3" name="Title 2"/>
          <p:cNvSpPr>
            <a:spLocks noGrp="1"/>
          </p:cNvSpPr>
          <p:nvPr>
            <p:ph type="title"/>
          </p:nvPr>
        </p:nvSpPr>
        <p:spPr>
          <a:xfrm>
            <a:off x="251520" y="116632"/>
            <a:ext cx="8640960" cy="576064"/>
          </a:xfrm>
        </p:spPr>
        <p:txBody>
          <a:bodyPr>
            <a:noAutofit/>
          </a:bodyPr>
          <a:lstStyle/>
          <a:p>
            <a:r>
              <a:rPr lang="en-GB" sz="2800" dirty="0" smtClean="0"/>
              <a:t>P5.1 </a:t>
            </a:r>
            <a:r>
              <a:rPr lang="en-GB" sz="2800" dirty="0" smtClean="0"/>
              <a:t>-  </a:t>
            </a:r>
            <a:r>
              <a:rPr lang="en-GB" sz="2800" dirty="0" smtClean="0"/>
              <a:t>Employment Contracts</a:t>
            </a:r>
            <a:endParaRPr lang="en-GB" sz="2800" dirty="0"/>
          </a:p>
        </p:txBody>
      </p:sp>
    </p:spTree>
    <p:extLst>
      <p:ext uri="{BB962C8B-B14F-4D97-AF65-F5344CB8AC3E}">
        <p14:creationId xmlns:p14="http://schemas.microsoft.com/office/powerpoint/2010/main" val="10786262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616624"/>
          </a:xfrm>
        </p:spPr>
        <p:txBody>
          <a:bodyPr>
            <a:noAutofit/>
          </a:bodyPr>
          <a:lstStyle/>
          <a:p>
            <a:r>
              <a:rPr lang="en-GB" sz="1600" dirty="0"/>
              <a:t>The employer must provide the written statement within 2 months of the start of employment. If an employee works abroad for more than a month during their first 2 months’ employment, the employer must give them the written statement before they leave. </a:t>
            </a:r>
          </a:p>
          <a:p>
            <a:r>
              <a:rPr lang="en-GB" sz="1600" b="1" dirty="0" smtClean="0"/>
              <a:t>What </a:t>
            </a:r>
            <a:r>
              <a:rPr lang="en-GB" sz="1600" b="1" dirty="0"/>
              <a:t>a written statement must include</a:t>
            </a:r>
          </a:p>
          <a:p>
            <a:r>
              <a:rPr lang="en-GB" sz="1600" dirty="0"/>
              <a:t>A written statement can be made up of more than one document (if the employer gives employees different sections of their statement at different times). If this does happen, one of the documents (called the ‘principal statement’) must include as a </a:t>
            </a:r>
            <a:r>
              <a:rPr lang="en-GB" sz="1600" dirty="0" smtClean="0"/>
              <a:t>minimum: the </a:t>
            </a:r>
            <a:r>
              <a:rPr lang="en-GB" sz="1600" dirty="0"/>
              <a:t>business’s </a:t>
            </a:r>
            <a:r>
              <a:rPr lang="en-GB" sz="1600" dirty="0" smtClean="0"/>
              <a:t>name, the </a:t>
            </a:r>
            <a:r>
              <a:rPr lang="en-GB" sz="1600" dirty="0"/>
              <a:t>employee’s name, job title or a description of work and start </a:t>
            </a:r>
            <a:r>
              <a:rPr lang="en-GB" sz="1600" dirty="0" smtClean="0"/>
              <a:t>date, if </a:t>
            </a:r>
            <a:r>
              <a:rPr lang="en-GB" sz="1600" dirty="0"/>
              <a:t>a previous job counts towards a period of continuous employment, the date the period </a:t>
            </a:r>
            <a:r>
              <a:rPr lang="en-GB" sz="1600" dirty="0" smtClean="0"/>
              <a:t>started, how </a:t>
            </a:r>
            <a:r>
              <a:rPr lang="en-GB" sz="1600" dirty="0"/>
              <a:t>much and how often an employee will get </a:t>
            </a:r>
            <a:r>
              <a:rPr lang="en-GB" sz="1600" dirty="0" smtClean="0"/>
              <a:t>paid.</a:t>
            </a:r>
          </a:p>
          <a:p>
            <a:r>
              <a:rPr lang="en-GB" sz="1600" dirty="0" smtClean="0"/>
              <a:t>Also hours </a:t>
            </a:r>
            <a:r>
              <a:rPr lang="en-GB" sz="1600" dirty="0"/>
              <a:t>of work (and if employees will have to work Sundays, nights or </a:t>
            </a:r>
            <a:r>
              <a:rPr lang="en-GB" sz="1600" dirty="0" smtClean="0"/>
              <a:t>overtime, holiday entitlement, where </a:t>
            </a:r>
            <a:r>
              <a:rPr lang="en-GB" sz="1600" dirty="0"/>
              <a:t>an employee will be working and whether they might have to </a:t>
            </a:r>
            <a:r>
              <a:rPr lang="en-GB" sz="1600" dirty="0" smtClean="0"/>
              <a:t>relocate, if </a:t>
            </a:r>
            <a:r>
              <a:rPr lang="en-GB" sz="1600" dirty="0"/>
              <a:t>an employee works in different places, where these will be and what the employer’s address is</a:t>
            </a:r>
          </a:p>
          <a:p>
            <a:r>
              <a:rPr lang="en-GB" sz="1600" dirty="0"/>
              <a:t>As well as the principal statement, a written statement must also contain information </a:t>
            </a:r>
            <a:r>
              <a:rPr lang="en-GB" sz="1600" dirty="0" smtClean="0"/>
              <a:t>about how </a:t>
            </a:r>
            <a:r>
              <a:rPr lang="en-GB" sz="1600" dirty="0"/>
              <a:t>long a temporary job is expected to </a:t>
            </a:r>
            <a:r>
              <a:rPr lang="en-GB" sz="1600" dirty="0" smtClean="0"/>
              <a:t>last, the </a:t>
            </a:r>
            <a:r>
              <a:rPr lang="en-GB" sz="1600" dirty="0"/>
              <a:t>end date of a fixed-term </a:t>
            </a:r>
            <a:r>
              <a:rPr lang="en-GB" sz="1600" dirty="0" smtClean="0"/>
              <a:t>contract, notice periods, collective agreements, pensions, who </a:t>
            </a:r>
            <a:r>
              <a:rPr lang="en-GB" sz="1600" dirty="0"/>
              <a:t>to go to with a </a:t>
            </a:r>
            <a:r>
              <a:rPr lang="en-GB" sz="1600" dirty="0" smtClean="0"/>
              <a:t>grievance, how </a:t>
            </a:r>
            <a:r>
              <a:rPr lang="en-GB" sz="1600" dirty="0"/>
              <a:t>to complain about how a grievance is </a:t>
            </a:r>
            <a:r>
              <a:rPr lang="en-GB" sz="1600" dirty="0" smtClean="0"/>
              <a:t>handled, how </a:t>
            </a:r>
            <a:r>
              <a:rPr lang="en-GB" sz="1600" dirty="0"/>
              <a:t>to complain about a disciplinary or dismissal </a:t>
            </a:r>
            <a:r>
              <a:rPr lang="en-GB" sz="1600" dirty="0" smtClean="0"/>
              <a:t>decision.</a:t>
            </a:r>
          </a:p>
          <a:p>
            <a:pPr marL="109728" indent="0">
              <a:buNone/>
            </a:pPr>
            <a:r>
              <a:rPr lang="en-GB" sz="1600" b="1" dirty="0"/>
              <a:t>Task </a:t>
            </a:r>
            <a:r>
              <a:rPr lang="en-GB" sz="1600" b="1" dirty="0" smtClean="0"/>
              <a:t>14 </a:t>
            </a:r>
            <a:r>
              <a:rPr lang="en-GB" sz="1600" b="1" dirty="0"/>
              <a:t>– </a:t>
            </a:r>
            <a:r>
              <a:rPr lang="en-GB" sz="1600" b="1" dirty="0" smtClean="0"/>
              <a:t>P5.1 </a:t>
            </a:r>
            <a:r>
              <a:rPr lang="en-GB" sz="1600" b="1" dirty="0"/>
              <a:t>– </a:t>
            </a:r>
            <a:r>
              <a:rPr lang="en-GB" sz="1600" dirty="0" smtClean="0"/>
              <a:t>Describe in brief terms what a Contract of Employment is.</a:t>
            </a:r>
            <a:endParaRPr lang="en-GB" sz="1600" dirty="0"/>
          </a:p>
          <a:p>
            <a:endParaRPr lang="en-GB" sz="1600" dirty="0"/>
          </a:p>
          <a:p>
            <a:endParaRPr lang="en-GB" sz="1600" dirty="0"/>
          </a:p>
        </p:txBody>
      </p:sp>
      <p:sp>
        <p:nvSpPr>
          <p:cNvPr id="3" name="Title 2"/>
          <p:cNvSpPr>
            <a:spLocks noGrp="1"/>
          </p:cNvSpPr>
          <p:nvPr>
            <p:ph type="title"/>
          </p:nvPr>
        </p:nvSpPr>
        <p:spPr>
          <a:xfrm>
            <a:off x="251520" y="116632"/>
            <a:ext cx="8640960" cy="576064"/>
          </a:xfrm>
        </p:spPr>
        <p:txBody>
          <a:bodyPr>
            <a:noAutofit/>
          </a:bodyPr>
          <a:lstStyle/>
          <a:p>
            <a:r>
              <a:rPr lang="en-GB" sz="2800" dirty="0" smtClean="0"/>
              <a:t>P5.1 </a:t>
            </a:r>
            <a:r>
              <a:rPr lang="en-GB" sz="2800" dirty="0" smtClean="0"/>
              <a:t>-  </a:t>
            </a:r>
            <a:r>
              <a:rPr lang="en-GB" sz="2800" dirty="0" smtClean="0"/>
              <a:t>Employment Contracts</a:t>
            </a:r>
            <a:endParaRPr lang="en-GB" sz="2800" dirty="0"/>
          </a:p>
        </p:txBody>
      </p:sp>
    </p:spTree>
    <p:extLst>
      <p:ext uri="{BB962C8B-B14F-4D97-AF65-F5344CB8AC3E}">
        <p14:creationId xmlns:p14="http://schemas.microsoft.com/office/powerpoint/2010/main" val="19971225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64704"/>
            <a:ext cx="8712968" cy="6093296"/>
          </a:xfrm>
        </p:spPr>
        <p:txBody>
          <a:bodyPr>
            <a:noAutofit/>
          </a:bodyPr>
          <a:lstStyle/>
          <a:p>
            <a:pPr marL="0" indent="0">
              <a:lnSpc>
                <a:spcPct val="120000"/>
              </a:lnSpc>
              <a:buNone/>
            </a:pPr>
            <a:r>
              <a:rPr lang="en-GB" sz="2000" dirty="0"/>
              <a:t>Disclosure and Barring Service (DBS) checks (previously CRB checks</a:t>
            </a:r>
            <a:r>
              <a:rPr lang="en-GB" sz="2000" dirty="0" smtClean="0"/>
              <a:t>) helps </a:t>
            </a:r>
            <a:r>
              <a:rPr lang="en-GB" sz="2000" dirty="0" smtClean="0"/>
              <a:t>employers in England and Wales make safer recruitment decisions .</a:t>
            </a:r>
          </a:p>
          <a:p>
            <a:pPr marL="342900" indent="-342900">
              <a:lnSpc>
                <a:spcPct val="120000"/>
              </a:lnSpc>
            </a:pPr>
            <a:r>
              <a:rPr lang="en-GB" sz="1800" dirty="0" smtClean="0"/>
              <a:t>You may be asked to apply for a criminal record check for jobs in which you will be working with children or vulnerable adults or in healthcare. You can refuse to have a criminal record check carried out. However, there are some jobs for which a CRB check is required by law. In that instance, if you refuse the check your employer won’t be able to take your job application any further. </a:t>
            </a:r>
          </a:p>
          <a:p>
            <a:r>
              <a:rPr lang="en-GB" sz="1800" b="1" dirty="0" smtClean="0"/>
              <a:t>The Disclosure and Barring Service (applicable from Nov 2012) </a:t>
            </a:r>
            <a:r>
              <a:rPr lang="en-GB" sz="1800" b="1" dirty="0" smtClean="0">
                <a:sym typeface="Wingdings" pitchFamily="2" charset="2"/>
              </a:rPr>
              <a:t> a revised version due to the </a:t>
            </a:r>
            <a:r>
              <a:rPr lang="en-GB" sz="1800" dirty="0" smtClean="0"/>
              <a:t>criticism of the vetting and barring system (VBS) </a:t>
            </a:r>
            <a:r>
              <a:rPr lang="en-GB" sz="1800" dirty="0" smtClean="0">
                <a:sym typeface="Wingdings" pitchFamily="2" charset="2"/>
              </a:rPr>
              <a:t> </a:t>
            </a:r>
            <a:r>
              <a:rPr lang="en-GB" sz="1800" dirty="0" smtClean="0"/>
              <a:t>response to the risk posed by a small minority of people who wished to commit harm to vulnerable </a:t>
            </a:r>
            <a:r>
              <a:rPr lang="en-GB" sz="1800" dirty="0" smtClean="0"/>
              <a:t>people</a:t>
            </a:r>
          </a:p>
        </p:txBody>
      </p:sp>
      <p:sp>
        <p:nvSpPr>
          <p:cNvPr id="2" name="Title 1"/>
          <p:cNvSpPr>
            <a:spLocks noGrp="1"/>
          </p:cNvSpPr>
          <p:nvPr>
            <p:ph type="title"/>
          </p:nvPr>
        </p:nvSpPr>
        <p:spPr>
          <a:xfrm>
            <a:off x="179512" y="188640"/>
            <a:ext cx="7992888" cy="504056"/>
          </a:xfrm>
        </p:spPr>
        <p:txBody>
          <a:bodyPr>
            <a:noAutofit/>
          </a:bodyPr>
          <a:lstStyle/>
          <a:p>
            <a:r>
              <a:rPr lang="en-GB" sz="3200" dirty="0" smtClean="0"/>
              <a:t>P5.2 </a:t>
            </a:r>
            <a:r>
              <a:rPr lang="en-GB" sz="3200" dirty="0"/>
              <a:t>-  Employment </a:t>
            </a:r>
            <a:r>
              <a:rPr lang="en-GB" sz="3200" dirty="0" smtClean="0"/>
              <a:t>Contracts - DBS</a:t>
            </a:r>
            <a:endParaRPr lang="en-US" sz="3200" dirty="0"/>
          </a:p>
        </p:txBody>
      </p:sp>
      <p:pic>
        <p:nvPicPr>
          <p:cNvPr id="4098" name="Picture 2"/>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7938328" y="1"/>
            <a:ext cx="1205672" cy="1916831"/>
          </a:xfrm>
          <a:prstGeom prst="rect">
            <a:avLst/>
          </a:prstGeom>
          <a:noFill/>
          <a:ln w="9525">
            <a:noFill/>
            <a:miter lim="800000"/>
            <a:headEnd/>
            <a:tailEnd/>
          </a:ln>
        </p:spPr>
      </p:pic>
    </p:spTree>
    <p:extLst>
      <p:ext uri="{BB962C8B-B14F-4D97-AF65-F5344CB8AC3E}">
        <p14:creationId xmlns:p14="http://schemas.microsoft.com/office/powerpoint/2010/main" val="2873994696"/>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64704"/>
            <a:ext cx="8712968" cy="6093296"/>
          </a:xfrm>
        </p:spPr>
        <p:txBody>
          <a:bodyPr>
            <a:noAutofit/>
          </a:bodyPr>
          <a:lstStyle/>
          <a:p>
            <a:r>
              <a:rPr lang="en-GB" sz="1800" dirty="0"/>
              <a:t>You can’t do a criminal records check on yourself, but you can request a ‘basic disclosure’.</a:t>
            </a:r>
          </a:p>
          <a:p>
            <a:r>
              <a:rPr lang="en-GB" sz="1800" b="1" dirty="0"/>
              <a:t>How to get a DBS check</a:t>
            </a:r>
          </a:p>
          <a:p>
            <a:r>
              <a:rPr lang="en-GB" sz="1800" dirty="0"/>
              <a:t>The employer gets an application form from DBS or an umbrella body (a registered body that gives access to DBS checks).</a:t>
            </a:r>
          </a:p>
          <a:p>
            <a:r>
              <a:rPr lang="en-GB" sz="1800" dirty="0"/>
              <a:t>The employer gives the applicant (job candidate) the form to fill in and return to them along with </a:t>
            </a:r>
            <a:r>
              <a:rPr lang="en-GB" sz="1800" dirty="0">
                <a:hlinkClick r:id="rId3"/>
              </a:rPr>
              <a:t>documents proving their identity</a:t>
            </a:r>
            <a:r>
              <a:rPr lang="en-GB" sz="1800" dirty="0"/>
              <a:t>.</a:t>
            </a:r>
          </a:p>
          <a:p>
            <a:r>
              <a:rPr lang="en-GB" sz="1800" dirty="0"/>
              <a:t>The employer sends the completed application form to DBS or their umbrella body.</a:t>
            </a:r>
          </a:p>
          <a:p>
            <a:r>
              <a:rPr lang="en-GB" sz="1800" dirty="0"/>
              <a:t>DBS sends a certificate to the applicant. The employer will have to ask the applicant to </a:t>
            </a:r>
            <a:r>
              <a:rPr lang="en-GB" sz="1800" dirty="0">
                <a:hlinkClick r:id="rId4"/>
              </a:rPr>
              <a:t>see the certificate</a:t>
            </a:r>
            <a:r>
              <a:rPr lang="en-GB" sz="1800" dirty="0"/>
              <a:t>.</a:t>
            </a:r>
          </a:p>
          <a:p>
            <a:r>
              <a:rPr lang="en-GB" sz="1800" dirty="0"/>
              <a:t>If the applicant has subscribed to the </a:t>
            </a:r>
            <a:r>
              <a:rPr lang="en-GB" sz="1800" dirty="0">
                <a:hlinkClick r:id="rId5"/>
              </a:rPr>
              <a:t>DBS update service</a:t>
            </a:r>
            <a:r>
              <a:rPr lang="en-GB" sz="1800" dirty="0"/>
              <a:t> the employer can check their certificate online. </a:t>
            </a:r>
          </a:p>
          <a:p>
            <a:r>
              <a:rPr lang="en-GB" sz="1800" b="1" dirty="0"/>
              <a:t>Basic disclosure</a:t>
            </a:r>
          </a:p>
          <a:p>
            <a:r>
              <a:rPr lang="en-GB" sz="1800" dirty="0"/>
              <a:t>If you need to run a check on yourself, you can get a ‘basic disclosure’ with details of any unspent convictions from </a:t>
            </a:r>
            <a:r>
              <a:rPr lang="en-GB" sz="1800" dirty="0">
                <a:hlinkClick r:id="rId6"/>
              </a:rPr>
              <a:t>Disclosure Scotland</a:t>
            </a:r>
            <a:r>
              <a:rPr lang="en-GB" sz="1800" dirty="0"/>
              <a:t> (you can do this anywhere in the UK</a:t>
            </a:r>
            <a:r>
              <a:rPr lang="en-GB" sz="1800" dirty="0" smtClean="0"/>
              <a:t>).</a:t>
            </a:r>
            <a:endParaRPr lang="en-GB" sz="1800" dirty="0"/>
          </a:p>
        </p:txBody>
      </p:sp>
      <p:sp>
        <p:nvSpPr>
          <p:cNvPr id="2" name="Title 1"/>
          <p:cNvSpPr>
            <a:spLocks noGrp="1"/>
          </p:cNvSpPr>
          <p:nvPr>
            <p:ph type="title"/>
          </p:nvPr>
        </p:nvSpPr>
        <p:spPr>
          <a:xfrm>
            <a:off x="179512" y="188640"/>
            <a:ext cx="7992888" cy="504056"/>
          </a:xfrm>
        </p:spPr>
        <p:txBody>
          <a:bodyPr>
            <a:noAutofit/>
          </a:bodyPr>
          <a:lstStyle/>
          <a:p>
            <a:r>
              <a:rPr lang="en-GB" sz="3200" dirty="0" smtClean="0"/>
              <a:t>P5.2 </a:t>
            </a:r>
            <a:r>
              <a:rPr lang="en-GB" sz="3200" dirty="0"/>
              <a:t>-  Employment </a:t>
            </a:r>
            <a:r>
              <a:rPr lang="en-GB" sz="3200" dirty="0" smtClean="0"/>
              <a:t>Contracts - DBS</a:t>
            </a:r>
            <a:endParaRPr lang="en-US" sz="3200" dirty="0"/>
          </a:p>
        </p:txBody>
      </p:sp>
    </p:spTree>
    <p:extLst>
      <p:ext uri="{BB962C8B-B14F-4D97-AF65-F5344CB8AC3E}">
        <p14:creationId xmlns:p14="http://schemas.microsoft.com/office/powerpoint/2010/main" val="3147413016"/>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64704"/>
            <a:ext cx="8712968" cy="6093296"/>
          </a:xfrm>
        </p:spPr>
        <p:txBody>
          <a:bodyPr>
            <a:noAutofit/>
          </a:bodyPr>
          <a:lstStyle/>
          <a:p>
            <a:r>
              <a:rPr lang="en-GB" sz="1400" b="1" dirty="0"/>
              <a:t>Types of criminal records check</a:t>
            </a:r>
          </a:p>
          <a:p>
            <a:r>
              <a:rPr lang="en-GB" sz="1400" dirty="0"/>
              <a:t>There are 3 types of check. The employer or organisation running the check should provide the applicant with more information about the level of check required. </a:t>
            </a:r>
          </a:p>
          <a:p>
            <a:r>
              <a:rPr lang="en-GB" sz="1400" dirty="0"/>
              <a:t>Criminal record check applicants must be 16 or over. </a:t>
            </a:r>
          </a:p>
          <a:p>
            <a:r>
              <a:rPr lang="en-GB" sz="1400" b="1" dirty="0"/>
              <a:t>Standard - £26</a:t>
            </a:r>
          </a:p>
          <a:p>
            <a:r>
              <a:rPr lang="en-GB" sz="1400" dirty="0"/>
              <a:t>This will check for spent and unspent convictions, cautions, reprimands and final warnings, and will take about 2 weeks.</a:t>
            </a:r>
          </a:p>
          <a:p>
            <a:r>
              <a:rPr lang="en-GB" sz="1400" b="1" dirty="0"/>
              <a:t>Enhanced - £44</a:t>
            </a:r>
          </a:p>
          <a:p>
            <a:r>
              <a:rPr lang="en-GB" sz="1400" dirty="0"/>
              <a:t>This includes the same as the standard check plus any additional information held by local police that’s reasonably considered relevant to the </a:t>
            </a:r>
            <a:r>
              <a:rPr lang="en-GB" sz="1400" dirty="0">
                <a:hlinkClick r:id="rId3"/>
              </a:rPr>
              <a:t>workforce</a:t>
            </a:r>
            <a:r>
              <a:rPr lang="en-GB" sz="1400" dirty="0"/>
              <a:t> being applied for (adult, child or ‘other’ workforce). It takes about 4 weeks.</a:t>
            </a:r>
          </a:p>
          <a:p>
            <a:r>
              <a:rPr lang="en-GB" sz="1400" dirty="0"/>
              <a:t>‘Other’ workforce means those who don’t work with children or adults specifically, but potentially both, </a:t>
            </a:r>
            <a:r>
              <a:rPr lang="en-GB" sz="1400" dirty="0" err="1"/>
              <a:t>eg</a:t>
            </a:r>
            <a:r>
              <a:rPr lang="en-GB" sz="1400" dirty="0"/>
              <a:t> taxi drivers. In this case, the police will only release information that’s relevant to the post being applied for. </a:t>
            </a:r>
          </a:p>
          <a:p>
            <a:r>
              <a:rPr lang="en-GB" sz="1400" b="1" dirty="0"/>
              <a:t>Enhanced with list checks - £44</a:t>
            </a:r>
          </a:p>
          <a:p>
            <a:r>
              <a:rPr lang="en-GB" sz="1400" dirty="0"/>
              <a:t>This is like the enhanced check, but includes a check of the DBS </a:t>
            </a:r>
            <a:r>
              <a:rPr lang="en-GB" sz="1400" dirty="0">
                <a:hlinkClick r:id="rId4"/>
              </a:rPr>
              <a:t>barred lists</a:t>
            </a:r>
            <a:r>
              <a:rPr lang="en-GB" sz="1400" dirty="0"/>
              <a:t>, and takes about 4 weeks.</a:t>
            </a:r>
          </a:p>
          <a:p>
            <a:r>
              <a:rPr lang="en-GB" sz="1400" dirty="0"/>
              <a:t>An employer can only ask for a barred list check for </a:t>
            </a:r>
            <a:r>
              <a:rPr lang="en-GB" sz="1400" dirty="0">
                <a:hlinkClick r:id="rId5"/>
              </a:rPr>
              <a:t>specific roles</a:t>
            </a:r>
            <a:r>
              <a:rPr lang="en-GB" sz="1400" dirty="0"/>
              <a:t>. It’s a criminal offence to ask for a check for any other roles.</a:t>
            </a:r>
          </a:p>
          <a:p>
            <a:pPr marL="109728" indent="0">
              <a:buNone/>
            </a:pPr>
            <a:r>
              <a:rPr lang="en-GB" sz="1200" b="1" dirty="0"/>
              <a:t>Task </a:t>
            </a:r>
            <a:r>
              <a:rPr lang="en-GB" sz="1200" b="1" dirty="0" smtClean="0"/>
              <a:t>15 </a:t>
            </a:r>
            <a:r>
              <a:rPr lang="en-GB" sz="1200" b="1" dirty="0"/>
              <a:t>(P5.2)</a:t>
            </a:r>
            <a:r>
              <a:rPr lang="en-GB" sz="1200" dirty="0"/>
              <a:t> - Produce a report describing how </a:t>
            </a:r>
            <a:r>
              <a:rPr lang="en-GB" sz="1200" b="1" dirty="0" smtClean="0"/>
              <a:t>DBS</a:t>
            </a:r>
            <a:r>
              <a:rPr lang="en-GB" sz="1200" dirty="0" smtClean="0"/>
              <a:t> </a:t>
            </a:r>
            <a:r>
              <a:rPr lang="en-GB" sz="1200" dirty="0"/>
              <a:t>checks can have an impact on Employment Contracts and can affect Employee choice..</a:t>
            </a:r>
          </a:p>
        </p:txBody>
      </p:sp>
      <p:sp>
        <p:nvSpPr>
          <p:cNvPr id="2" name="Title 1"/>
          <p:cNvSpPr>
            <a:spLocks noGrp="1"/>
          </p:cNvSpPr>
          <p:nvPr>
            <p:ph type="title"/>
          </p:nvPr>
        </p:nvSpPr>
        <p:spPr>
          <a:xfrm>
            <a:off x="179512" y="188640"/>
            <a:ext cx="7992888" cy="504056"/>
          </a:xfrm>
        </p:spPr>
        <p:txBody>
          <a:bodyPr>
            <a:noAutofit/>
          </a:bodyPr>
          <a:lstStyle/>
          <a:p>
            <a:r>
              <a:rPr lang="en-GB" sz="3200" dirty="0" smtClean="0"/>
              <a:t>P5.2 </a:t>
            </a:r>
            <a:r>
              <a:rPr lang="en-GB" sz="3200" dirty="0"/>
              <a:t>-  Employment </a:t>
            </a:r>
            <a:r>
              <a:rPr lang="en-GB" sz="3200" dirty="0" smtClean="0"/>
              <a:t>Contracts - DBS</a:t>
            </a:r>
            <a:endParaRPr lang="en-US" sz="3200" dirty="0"/>
          </a:p>
        </p:txBody>
      </p:sp>
      <p:graphicFrame>
        <p:nvGraphicFramePr>
          <p:cNvPr id="22" name="Table 21"/>
          <p:cNvGraphicFramePr>
            <a:graphicFrameLocks noGrp="1"/>
          </p:cNvGraphicFramePr>
          <p:nvPr>
            <p:extLst>
              <p:ext uri="{D42A27DB-BD31-4B8C-83A1-F6EECF244321}">
                <p14:modId xmlns:p14="http://schemas.microsoft.com/office/powerpoint/2010/main" val="1485264389"/>
              </p:ext>
            </p:extLst>
          </p:nvPr>
        </p:nvGraphicFramePr>
        <p:xfrm>
          <a:off x="395536" y="6093296"/>
          <a:ext cx="8568952" cy="370840"/>
        </p:xfrm>
        <a:graphic>
          <a:graphicData uri="http://schemas.openxmlformats.org/drawingml/2006/table">
            <a:tbl>
              <a:tblPr firstRow="1" bandRow="1">
                <a:tableStyleId>{5C22544A-7EE6-4342-B048-85BDC9FD1C3A}</a:tableStyleId>
              </a:tblPr>
              <a:tblGrid>
                <a:gridCol w="3312368"/>
                <a:gridCol w="5256584"/>
              </a:tblGrid>
              <a:tr h="370840">
                <a:tc>
                  <a:txBody>
                    <a:bodyPr/>
                    <a:lstStyle/>
                    <a:p>
                      <a:pPr marL="713232" lvl="1" indent="-457200" algn="ctr"/>
                      <a:r>
                        <a:rPr lang="en-GB" sz="1800" dirty="0" smtClean="0">
                          <a:solidFill>
                            <a:schemeClr val="tx1"/>
                          </a:solidFill>
                          <a:latin typeface="Calibri" pitchFamily="34" charset="0"/>
                          <a:cs typeface="Calibri" pitchFamily="34" charset="0"/>
                        </a:rPr>
                        <a:t>What is it?</a:t>
                      </a:r>
                    </a:p>
                  </a:txBody>
                  <a:tcPr>
                    <a:solidFill>
                      <a:schemeClr val="tx2">
                        <a:lumMod val="20000"/>
                        <a:lumOff val="80000"/>
                      </a:schemeClr>
                    </a:solidFill>
                  </a:tcPr>
                </a:tc>
                <a:tc>
                  <a:txBody>
                    <a:bodyPr/>
                    <a:lstStyle/>
                    <a:p>
                      <a:pPr algn="ctr"/>
                      <a:r>
                        <a:rPr lang="en-GB" sz="1800" dirty="0" smtClean="0">
                          <a:solidFill>
                            <a:schemeClr val="tx1"/>
                          </a:solidFill>
                          <a:latin typeface="Calibri" pitchFamily="34" charset="0"/>
                          <a:cs typeface="Calibri" pitchFamily="34" charset="0"/>
                        </a:rPr>
                        <a:t>How your Company could</a:t>
                      </a:r>
                      <a:r>
                        <a:rPr lang="en-GB" sz="1800" baseline="0" dirty="0" smtClean="0">
                          <a:solidFill>
                            <a:schemeClr val="tx1"/>
                          </a:solidFill>
                          <a:latin typeface="Calibri" pitchFamily="34" charset="0"/>
                          <a:cs typeface="Calibri" pitchFamily="34" charset="0"/>
                        </a:rPr>
                        <a:t> </a:t>
                      </a:r>
                      <a:r>
                        <a:rPr lang="en-GB" sz="1800" dirty="0" smtClean="0">
                          <a:solidFill>
                            <a:schemeClr val="tx1"/>
                          </a:solidFill>
                          <a:latin typeface="Calibri" pitchFamily="34" charset="0"/>
                          <a:cs typeface="Calibri" pitchFamily="34" charset="0"/>
                        </a:rPr>
                        <a:t>Adhere to Legislation</a:t>
                      </a:r>
                      <a:endParaRPr lang="en-GB" dirty="0">
                        <a:solidFill>
                          <a:schemeClr val="tx1"/>
                        </a:solidFill>
                        <a:latin typeface="Calibri" pitchFamily="34" charset="0"/>
                        <a:cs typeface="Calibri" pitchFamily="34" charset="0"/>
                      </a:endParaRPr>
                    </a:p>
                  </a:txBody>
                  <a:tcPr>
                    <a:solidFill>
                      <a:schemeClr val="tx2">
                        <a:lumMod val="20000"/>
                        <a:lumOff val="80000"/>
                      </a:schemeClr>
                    </a:solidFill>
                  </a:tcPr>
                </a:tc>
              </a:tr>
            </a:tbl>
          </a:graphicData>
        </a:graphic>
      </p:graphicFrame>
    </p:spTree>
    <p:extLst>
      <p:ext uri="{BB962C8B-B14F-4D97-AF65-F5344CB8AC3E}">
        <p14:creationId xmlns:p14="http://schemas.microsoft.com/office/powerpoint/2010/main" val="130694269"/>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64704"/>
            <a:ext cx="8712968" cy="5760640"/>
          </a:xfrm>
        </p:spPr>
        <p:txBody>
          <a:bodyPr>
            <a:noAutofit/>
          </a:bodyPr>
          <a:lstStyle/>
          <a:p>
            <a:r>
              <a:rPr lang="en-GB" sz="1200" dirty="0" smtClean="0"/>
              <a:t>Most companies have two kinds of employment contracts, temporary and permanent. Temporary contracts can be for one job, a day’s work, a week or contractual (until the job is done)</a:t>
            </a:r>
          </a:p>
          <a:p>
            <a:r>
              <a:rPr lang="en-GB" sz="1200" dirty="0" smtClean="0"/>
              <a:t>Many </a:t>
            </a:r>
            <a:r>
              <a:rPr lang="en-GB" sz="1200" dirty="0"/>
              <a:t>contracts with various organisations </a:t>
            </a:r>
            <a:r>
              <a:rPr lang="en-GB" sz="1200" dirty="0" smtClean="0"/>
              <a:t>exist for </a:t>
            </a:r>
            <a:r>
              <a:rPr lang="en-GB" sz="1200" dirty="0"/>
              <a:t>resources, IT software, hardware and just general </a:t>
            </a:r>
            <a:r>
              <a:rPr lang="en-GB" sz="1200" dirty="0" smtClean="0"/>
              <a:t>daily use </a:t>
            </a:r>
            <a:r>
              <a:rPr lang="en-GB" sz="1200" dirty="0"/>
              <a:t>equipment. In relation to </a:t>
            </a:r>
            <a:r>
              <a:rPr lang="en-GB" sz="1200" dirty="0" smtClean="0"/>
              <a:t>most of these contracts, </a:t>
            </a:r>
            <a:r>
              <a:rPr lang="en-GB" sz="1200" dirty="0"/>
              <a:t>if these are not renewed or appropriately agreed it can cause problems for </a:t>
            </a:r>
            <a:r>
              <a:rPr lang="en-GB" sz="1200" dirty="0" smtClean="0"/>
              <a:t>any company. </a:t>
            </a:r>
            <a:r>
              <a:rPr lang="en-GB" sz="1200" dirty="0"/>
              <a:t>An example contract that the </a:t>
            </a:r>
            <a:r>
              <a:rPr lang="en-GB" sz="1200" dirty="0" smtClean="0"/>
              <a:t>school for instance </a:t>
            </a:r>
            <a:r>
              <a:rPr lang="en-GB" sz="1200" dirty="0"/>
              <a:t>would likely make would be to purchase </a:t>
            </a:r>
            <a:r>
              <a:rPr lang="en-GB" sz="1200" dirty="0" smtClean="0"/>
              <a:t>100 new computers every 3 years </a:t>
            </a:r>
            <a:r>
              <a:rPr lang="en-GB" sz="1200" dirty="0"/>
              <a:t>from the </a:t>
            </a:r>
            <a:r>
              <a:rPr lang="en-GB" sz="1200" dirty="0" smtClean="0"/>
              <a:t>organisation, Dell, Toshiba, HP etc. </a:t>
            </a:r>
            <a:r>
              <a:rPr lang="en-GB" sz="1200" dirty="0"/>
              <a:t>and within the terms of the contractual agreement </a:t>
            </a:r>
            <a:r>
              <a:rPr lang="en-GB" sz="1200" dirty="0" smtClean="0"/>
              <a:t>these companies </a:t>
            </a:r>
            <a:r>
              <a:rPr lang="en-GB" sz="1200" dirty="0"/>
              <a:t>may offer a years warranty on all of their </a:t>
            </a:r>
            <a:r>
              <a:rPr lang="en-GB" sz="1200" dirty="0" smtClean="0"/>
              <a:t>machines </a:t>
            </a:r>
            <a:r>
              <a:rPr lang="en-GB" sz="1200" dirty="0"/>
              <a:t>and will send out a technician or replace any </a:t>
            </a:r>
            <a:r>
              <a:rPr lang="en-GB" sz="1200" dirty="0" smtClean="0"/>
              <a:t>computer hardware fault </a:t>
            </a:r>
            <a:r>
              <a:rPr lang="en-GB" sz="1200" dirty="0"/>
              <a:t>that has any internal </a:t>
            </a:r>
            <a:r>
              <a:rPr lang="en-GB" sz="1200" dirty="0" smtClean="0"/>
              <a:t>issues. When this contract has run out, a school </a:t>
            </a:r>
            <a:r>
              <a:rPr lang="en-GB" sz="1200" dirty="0"/>
              <a:t>would have no choice but to </a:t>
            </a:r>
            <a:r>
              <a:rPr lang="en-GB" sz="1200" dirty="0" smtClean="0"/>
              <a:t>cascade or replace their equipment, and so take out another contract. </a:t>
            </a:r>
            <a:endParaRPr lang="en-GB" sz="1200" dirty="0"/>
          </a:p>
          <a:p>
            <a:r>
              <a:rPr lang="en-GB" sz="1200" dirty="0" smtClean="0"/>
              <a:t>When it comes </a:t>
            </a:r>
            <a:r>
              <a:rPr lang="en-GB" sz="1200" dirty="0"/>
              <a:t>to employments contracts, these can be the most concerning to an organisations </a:t>
            </a:r>
            <a:r>
              <a:rPr lang="en-GB" sz="1200" dirty="0" smtClean="0"/>
              <a:t>security </a:t>
            </a:r>
            <a:r>
              <a:rPr lang="en-GB" sz="1200" dirty="0"/>
              <a:t>because employees will be given the access rights to the computer systems and codes to access confidential documents regarding the organisations financial situation and information about other </a:t>
            </a:r>
            <a:r>
              <a:rPr lang="en-GB" sz="1200" dirty="0" smtClean="0"/>
              <a:t>employees. Use these examples, </a:t>
            </a:r>
            <a:r>
              <a:rPr lang="en-GB" sz="1200" dirty="0" smtClean="0">
                <a:hlinkClick r:id="rId3" action="ppaction://hlinkfile"/>
              </a:rPr>
              <a:t>Sample 01</a:t>
            </a:r>
            <a:r>
              <a:rPr lang="en-GB" sz="1200" dirty="0" smtClean="0"/>
              <a:t>, </a:t>
            </a:r>
            <a:r>
              <a:rPr lang="en-GB" sz="1200" dirty="0" smtClean="0">
                <a:hlinkClick r:id="rId4" action="ppaction://hlinkfile"/>
              </a:rPr>
              <a:t>Sample 02</a:t>
            </a:r>
            <a:r>
              <a:rPr lang="en-GB" sz="1200" dirty="0" smtClean="0"/>
              <a:t>, </a:t>
            </a:r>
            <a:r>
              <a:rPr lang="en-GB" sz="1200" dirty="0" smtClean="0">
                <a:hlinkClick r:id="rId5" action="ppaction://hlinkfile"/>
              </a:rPr>
              <a:t>Sample 03</a:t>
            </a:r>
            <a:r>
              <a:rPr lang="en-GB" sz="1200" dirty="0" smtClean="0"/>
              <a:t>, </a:t>
            </a:r>
            <a:r>
              <a:rPr lang="en-GB" sz="1200" dirty="0" smtClean="0">
                <a:hlinkClick r:id="rId6" action="ppaction://hlinkfile"/>
              </a:rPr>
              <a:t>Sample 04</a:t>
            </a:r>
            <a:endParaRPr lang="en-GB" sz="1200" dirty="0" smtClean="0"/>
          </a:p>
          <a:p>
            <a:r>
              <a:rPr lang="en-GB" sz="1200" dirty="0" smtClean="0"/>
              <a:t>There </a:t>
            </a:r>
            <a:r>
              <a:rPr lang="en-GB" sz="1200" dirty="0"/>
              <a:t>are </a:t>
            </a:r>
            <a:r>
              <a:rPr lang="en-GB" sz="1200" dirty="0" smtClean="0"/>
              <a:t>4 main </a:t>
            </a:r>
            <a:r>
              <a:rPr lang="en-GB" sz="1200" dirty="0"/>
              <a:t>policies and procedures that are stated in an employees </a:t>
            </a:r>
            <a:r>
              <a:rPr lang="en-GB" sz="1200" dirty="0" smtClean="0"/>
              <a:t>contract:</a:t>
            </a:r>
          </a:p>
          <a:p>
            <a:pPr lvl="1"/>
            <a:r>
              <a:rPr lang="en-GB" sz="1200" dirty="0" smtClean="0"/>
              <a:t>the </a:t>
            </a:r>
            <a:r>
              <a:rPr lang="en-GB" sz="1200" dirty="0"/>
              <a:t>hiring </a:t>
            </a:r>
            <a:r>
              <a:rPr lang="en-GB" sz="1200" dirty="0" smtClean="0"/>
              <a:t>policy</a:t>
            </a:r>
          </a:p>
          <a:p>
            <a:pPr lvl="1"/>
            <a:r>
              <a:rPr lang="en-GB" sz="1200" dirty="0" smtClean="0"/>
              <a:t>the </a:t>
            </a:r>
            <a:r>
              <a:rPr lang="en-GB" sz="1200" dirty="0"/>
              <a:t>separation of </a:t>
            </a:r>
            <a:r>
              <a:rPr lang="en-GB" sz="1200" dirty="0" smtClean="0"/>
              <a:t>duties</a:t>
            </a:r>
          </a:p>
          <a:p>
            <a:pPr lvl="1"/>
            <a:r>
              <a:rPr lang="en-GB" sz="1200" dirty="0" smtClean="0"/>
              <a:t>ensuring </a:t>
            </a:r>
            <a:r>
              <a:rPr lang="en-GB" sz="1200" dirty="0"/>
              <a:t>compliance including disciplinary </a:t>
            </a:r>
            <a:r>
              <a:rPr lang="en-GB" sz="1200" dirty="0" smtClean="0"/>
              <a:t>procedures</a:t>
            </a:r>
          </a:p>
          <a:p>
            <a:pPr lvl="1"/>
            <a:r>
              <a:rPr lang="en-GB" sz="1200" dirty="0" smtClean="0"/>
              <a:t>the </a:t>
            </a:r>
            <a:r>
              <a:rPr lang="en-GB" sz="1200" dirty="0"/>
              <a:t>training and communication with staff as to their responsibilities</a:t>
            </a:r>
            <a:r>
              <a:rPr lang="en-GB" sz="1200" dirty="0" smtClean="0"/>
              <a:t>.</a:t>
            </a:r>
          </a:p>
          <a:p>
            <a:pPr marL="352425" lvl="1"/>
            <a:r>
              <a:rPr lang="en-GB" sz="1200" dirty="0"/>
              <a:t>You will need to explain how </a:t>
            </a:r>
            <a:r>
              <a:rPr lang="en-GB" sz="1200" dirty="0"/>
              <a:t>organisations can further improve their security by including policies within contracts of employment and how this may impact on the organisation as a whole</a:t>
            </a:r>
            <a:endParaRPr lang="en-GB" sz="1200" dirty="0"/>
          </a:p>
          <a:p>
            <a:pPr marL="109728" indent="0">
              <a:buNone/>
            </a:pPr>
            <a:r>
              <a:rPr lang="en-GB" sz="1200" b="1" dirty="0" smtClean="0"/>
              <a:t>Task 16 – P5.3 - </a:t>
            </a:r>
            <a:r>
              <a:rPr lang="en-GB" sz="1200" dirty="0" smtClean="0"/>
              <a:t>Using 2 employment contracts, one admin staff or one employee and one contract staff, analyse in a report with evidence how these contracts can affect security within a business.</a:t>
            </a:r>
          </a:p>
          <a:p>
            <a:pPr marL="109728" indent="0">
              <a:buNone/>
            </a:pPr>
            <a:r>
              <a:rPr lang="en-GB" sz="1200" b="1" dirty="0"/>
              <a:t>Task </a:t>
            </a:r>
            <a:r>
              <a:rPr lang="en-GB" sz="1200" b="1" dirty="0" smtClean="0"/>
              <a:t>17 </a:t>
            </a:r>
            <a:r>
              <a:rPr lang="en-GB" sz="1200" b="1" dirty="0"/>
              <a:t>– </a:t>
            </a:r>
            <a:r>
              <a:rPr lang="en-GB" sz="1200" b="1" dirty="0" smtClean="0"/>
              <a:t>D2.1 </a:t>
            </a:r>
            <a:r>
              <a:rPr lang="en-GB" sz="1200" b="1" dirty="0"/>
              <a:t>– </a:t>
            </a:r>
            <a:r>
              <a:rPr lang="en-GB" sz="1200" dirty="0"/>
              <a:t>Using 2 different business models and the </a:t>
            </a:r>
            <a:r>
              <a:rPr lang="en-GB" sz="1200" dirty="0">
                <a:hlinkClick r:id="rId7" action="ppaction://hlinkfile"/>
              </a:rPr>
              <a:t>Report Template</a:t>
            </a:r>
            <a:r>
              <a:rPr lang="en-GB" sz="1200" dirty="0"/>
              <a:t>, explain </a:t>
            </a:r>
            <a:r>
              <a:rPr lang="en-GB" sz="1200" dirty="0" smtClean="0"/>
              <a:t>and evaluate how </a:t>
            </a:r>
            <a:r>
              <a:rPr lang="en-GB" sz="1200" b="1" dirty="0" smtClean="0"/>
              <a:t>Employment Contracts</a:t>
            </a:r>
            <a:r>
              <a:rPr lang="en-GB" sz="1200" dirty="0" smtClean="0"/>
              <a:t> </a:t>
            </a:r>
            <a:r>
              <a:rPr lang="en-GB" sz="1200" dirty="0"/>
              <a:t>can </a:t>
            </a:r>
            <a:r>
              <a:rPr lang="en-GB" sz="1200" dirty="0" smtClean="0"/>
              <a:t>affect the security of your business.</a:t>
            </a:r>
          </a:p>
          <a:p>
            <a:pPr marL="109728" indent="0">
              <a:buNone/>
            </a:pPr>
            <a:r>
              <a:rPr lang="en-GB" sz="1200" b="1" dirty="0" smtClean="0"/>
              <a:t>Task 18 – D2.2 – </a:t>
            </a:r>
            <a:r>
              <a:rPr lang="en-GB" sz="1200" dirty="0" smtClean="0"/>
              <a:t>Make recommendations and evaluate How </a:t>
            </a:r>
            <a:r>
              <a:rPr lang="en-GB" sz="1200" dirty="0"/>
              <a:t>these recommendations </a:t>
            </a:r>
            <a:r>
              <a:rPr lang="en-GB" sz="1200" dirty="0" smtClean="0"/>
              <a:t>to </a:t>
            </a:r>
            <a:r>
              <a:rPr lang="en-GB" sz="1200" b="1" dirty="0" smtClean="0"/>
              <a:t>Employment Contracts </a:t>
            </a:r>
            <a:r>
              <a:rPr lang="en-GB" sz="1200" dirty="0" smtClean="0"/>
              <a:t>would </a:t>
            </a:r>
            <a:r>
              <a:rPr lang="en-GB" sz="1200" dirty="0"/>
              <a:t>improve the policies and </a:t>
            </a:r>
            <a:r>
              <a:rPr lang="en-GB" sz="1200" dirty="0" smtClean="0"/>
              <a:t>guidelines.</a:t>
            </a:r>
            <a:endParaRPr lang="en-GB" sz="1200" dirty="0"/>
          </a:p>
        </p:txBody>
      </p:sp>
      <p:sp>
        <p:nvSpPr>
          <p:cNvPr id="2" name="Title 1"/>
          <p:cNvSpPr>
            <a:spLocks noGrp="1"/>
          </p:cNvSpPr>
          <p:nvPr>
            <p:ph type="title"/>
          </p:nvPr>
        </p:nvSpPr>
        <p:spPr>
          <a:xfrm>
            <a:off x="179512" y="188640"/>
            <a:ext cx="7992888" cy="504056"/>
          </a:xfrm>
        </p:spPr>
        <p:txBody>
          <a:bodyPr>
            <a:noAutofit/>
          </a:bodyPr>
          <a:lstStyle/>
          <a:p>
            <a:r>
              <a:rPr lang="en-GB" sz="3200" dirty="0" smtClean="0"/>
              <a:t>P5.3 </a:t>
            </a:r>
            <a:r>
              <a:rPr lang="en-GB" sz="3200" dirty="0"/>
              <a:t>-  Employment </a:t>
            </a:r>
            <a:r>
              <a:rPr lang="en-GB" sz="3200" dirty="0" smtClean="0"/>
              <a:t>Contracts</a:t>
            </a:r>
            <a:endParaRPr lang="en-US" sz="3200" dirty="0"/>
          </a:p>
        </p:txBody>
      </p:sp>
    </p:spTree>
    <p:extLst>
      <p:ext uri="{BB962C8B-B14F-4D97-AF65-F5344CB8AC3E}">
        <p14:creationId xmlns:p14="http://schemas.microsoft.com/office/powerpoint/2010/main" val="1372384785"/>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92088"/>
            <a:ext cx="8712968" cy="5013176"/>
          </a:xfrm>
        </p:spPr>
        <p:txBody>
          <a:bodyPr>
            <a:normAutofit/>
          </a:bodyPr>
          <a:lstStyle/>
          <a:p>
            <a:pPr>
              <a:buNone/>
            </a:pPr>
            <a:r>
              <a:rPr lang="en-US" sz="2000" dirty="0" smtClean="0"/>
              <a:t>The Act defines eight principles of information-handling practice</a:t>
            </a:r>
          </a:p>
          <a:p>
            <a:pPr>
              <a:buFont typeface="+mj-lt"/>
              <a:buAutoNum type="arabicPeriod"/>
            </a:pPr>
            <a:r>
              <a:rPr lang="en-US" sz="1400" dirty="0" smtClean="0"/>
              <a:t>Personal </a:t>
            </a:r>
            <a:r>
              <a:rPr lang="en-US" sz="1400" b="1" dirty="0" smtClean="0"/>
              <a:t>data shall be processed fairly and lawfully </a:t>
            </a:r>
            <a:r>
              <a:rPr lang="en-US" sz="1400" dirty="0" smtClean="0"/>
              <a:t>and, in particular, shall not be processed unless- </a:t>
            </a:r>
          </a:p>
          <a:p>
            <a:pPr lvl="1"/>
            <a:r>
              <a:rPr lang="en-US" sz="1400" dirty="0" smtClean="0"/>
              <a:t>at least one of the conditions in Schedule 2 is met, and </a:t>
            </a:r>
          </a:p>
          <a:p>
            <a:pPr lvl="1"/>
            <a:r>
              <a:rPr lang="en-US" sz="1400" dirty="0" smtClean="0"/>
              <a:t>in the case of sensitive personal data, at least one of the conditions in Schedule 3 is also met</a:t>
            </a:r>
          </a:p>
          <a:p>
            <a:pPr>
              <a:buFont typeface="+mj-lt"/>
              <a:buAutoNum type="arabicPeriod"/>
            </a:pPr>
            <a:r>
              <a:rPr lang="en-US" sz="1400" dirty="0" smtClean="0"/>
              <a:t>Personal data shall be obtained only for one or more </a:t>
            </a:r>
            <a:r>
              <a:rPr lang="en-US" sz="1400" b="1" dirty="0" smtClean="0"/>
              <a:t>specified and lawful purposes</a:t>
            </a:r>
            <a:r>
              <a:rPr lang="en-US" sz="1400" dirty="0" smtClean="0"/>
              <a:t>, and shall not be further processed in any manner incompatible with that purpose or those purposes</a:t>
            </a:r>
          </a:p>
          <a:p>
            <a:pPr>
              <a:buFont typeface="+mj-lt"/>
              <a:buAutoNum type="arabicPeriod"/>
            </a:pPr>
            <a:r>
              <a:rPr lang="en-US" sz="1400" dirty="0" smtClean="0"/>
              <a:t>Personal data shall be </a:t>
            </a:r>
            <a:r>
              <a:rPr lang="en-US" sz="1400" b="1" dirty="0" smtClean="0"/>
              <a:t>adequate, relevant </a:t>
            </a:r>
            <a:r>
              <a:rPr lang="en-US" sz="1400" dirty="0" smtClean="0"/>
              <a:t>and not excessive in relation to the </a:t>
            </a:r>
            <a:r>
              <a:rPr lang="en-US" sz="1400" b="1" dirty="0" smtClean="0"/>
              <a:t>purpose or purposes </a:t>
            </a:r>
            <a:r>
              <a:rPr lang="en-US" sz="1400" dirty="0" smtClean="0"/>
              <a:t>for which they are processed</a:t>
            </a:r>
          </a:p>
          <a:p>
            <a:pPr>
              <a:buFont typeface="+mj-lt"/>
              <a:buAutoNum type="arabicPeriod"/>
            </a:pPr>
            <a:r>
              <a:rPr lang="en-US" sz="1400" dirty="0" smtClean="0"/>
              <a:t>Personal data shall be </a:t>
            </a:r>
            <a:r>
              <a:rPr lang="en-US" sz="1400" b="1" dirty="0" smtClean="0"/>
              <a:t>accurate and, where necessary, kept up to date</a:t>
            </a:r>
            <a:endParaRPr lang="en-US" sz="1400" dirty="0" smtClean="0"/>
          </a:p>
          <a:p>
            <a:pPr>
              <a:buFont typeface="+mj-lt"/>
              <a:buAutoNum type="arabicPeriod"/>
            </a:pPr>
            <a:r>
              <a:rPr lang="en-US" sz="1400" dirty="0" smtClean="0"/>
              <a:t>Personal data processed for any purpose or purposes shall </a:t>
            </a:r>
            <a:r>
              <a:rPr lang="en-US" sz="1400" b="1" dirty="0" smtClean="0"/>
              <a:t>not be kept for longer than is necessary </a:t>
            </a:r>
            <a:r>
              <a:rPr lang="en-US" sz="1400" dirty="0" smtClean="0"/>
              <a:t>for that purpose or those purposes</a:t>
            </a:r>
          </a:p>
          <a:p>
            <a:pPr>
              <a:buFont typeface="+mj-lt"/>
              <a:buAutoNum type="arabicPeriod"/>
            </a:pPr>
            <a:r>
              <a:rPr lang="en-US" sz="1400" dirty="0" smtClean="0"/>
              <a:t>Personal data shall be </a:t>
            </a:r>
            <a:r>
              <a:rPr lang="en-US" sz="1400" b="1" dirty="0" smtClean="0"/>
              <a:t>processed in accordance with the rights of data </a:t>
            </a:r>
            <a:r>
              <a:rPr lang="en-US" sz="1400" dirty="0" smtClean="0"/>
              <a:t>subjects under this Act</a:t>
            </a:r>
          </a:p>
          <a:p>
            <a:pPr>
              <a:buFont typeface="+mj-lt"/>
              <a:buAutoNum type="arabicPeriod"/>
            </a:pPr>
            <a:r>
              <a:rPr lang="en-US" sz="1400" dirty="0" smtClean="0"/>
              <a:t>Appropriate </a:t>
            </a:r>
            <a:r>
              <a:rPr lang="en-US" sz="1400" b="1" dirty="0" smtClean="0"/>
              <a:t>technical and </a:t>
            </a:r>
            <a:r>
              <a:rPr lang="en-US" sz="1400" b="1" dirty="0" smtClean="0"/>
              <a:t>organizational </a:t>
            </a:r>
            <a:r>
              <a:rPr lang="en-US" sz="1400" b="1" dirty="0" smtClean="0"/>
              <a:t>measures </a:t>
            </a:r>
            <a:r>
              <a:rPr lang="en-US" sz="1400" dirty="0" smtClean="0"/>
              <a:t>shall be taken against </a:t>
            </a:r>
            <a:r>
              <a:rPr lang="en-US" sz="1400" b="1" dirty="0" smtClean="0"/>
              <a:t>unauthorized </a:t>
            </a:r>
            <a:r>
              <a:rPr lang="en-US" sz="1400" b="1" dirty="0" smtClean="0"/>
              <a:t>or unlawful processing of personal data </a:t>
            </a:r>
            <a:r>
              <a:rPr lang="en-US" sz="1400" dirty="0" smtClean="0"/>
              <a:t>and against accidental loss or destruction of, or damage to, personal data</a:t>
            </a:r>
          </a:p>
          <a:p>
            <a:pPr>
              <a:buFont typeface="+mj-lt"/>
              <a:buAutoNum type="arabicPeriod"/>
            </a:pPr>
            <a:r>
              <a:rPr lang="en-US" sz="1400" dirty="0" smtClean="0"/>
              <a:t>Personal data shall not be </a:t>
            </a:r>
            <a:r>
              <a:rPr lang="en-US" sz="1400" b="1" dirty="0" smtClean="0"/>
              <a:t>transferred to a country or territory outside the European Economic Area </a:t>
            </a:r>
            <a:r>
              <a:rPr lang="en-US" sz="1400" dirty="0" smtClean="0"/>
              <a:t>unless that 	country or territory ensures an adequate level of protection for the rights and freedoms of data subjects 	</a:t>
            </a:r>
            <a:r>
              <a:rPr lang="en-US" sz="1400" dirty="0" smtClean="0"/>
              <a:t>in </a:t>
            </a:r>
            <a:r>
              <a:rPr lang="en-US" sz="1400" dirty="0" smtClean="0"/>
              <a:t>relation to the processing of personal data</a:t>
            </a:r>
          </a:p>
        </p:txBody>
      </p:sp>
      <p:sp>
        <p:nvSpPr>
          <p:cNvPr id="25" name="Title 1"/>
          <p:cNvSpPr>
            <a:spLocks noGrp="1"/>
          </p:cNvSpPr>
          <p:nvPr>
            <p:ph type="title"/>
          </p:nvPr>
        </p:nvSpPr>
        <p:spPr>
          <a:xfrm>
            <a:off x="144016" y="188640"/>
            <a:ext cx="8892480" cy="504056"/>
          </a:xfrm>
        </p:spPr>
        <p:txBody>
          <a:bodyPr>
            <a:normAutofit fontScale="90000"/>
          </a:bodyPr>
          <a:lstStyle/>
          <a:p>
            <a:r>
              <a:rPr lang="en-GB" dirty="0" smtClean="0"/>
              <a:t>P6.1 – Laws – Data protection Act 1998</a:t>
            </a:r>
            <a:endParaRPr lang="en-US" dirty="0"/>
          </a:p>
        </p:txBody>
      </p:sp>
    </p:spTree>
    <p:extLst>
      <p:ext uri="{BB962C8B-B14F-4D97-AF65-F5344CB8AC3E}">
        <p14:creationId xmlns:p14="http://schemas.microsoft.com/office/powerpoint/2010/main" val="814367995"/>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20080"/>
            <a:ext cx="8712968" cy="5229200"/>
          </a:xfrm>
        </p:spPr>
        <p:txBody>
          <a:bodyPr>
            <a:noAutofit/>
          </a:bodyPr>
          <a:lstStyle/>
          <a:p>
            <a:pPr marL="0" indent="0">
              <a:buNone/>
            </a:pPr>
            <a:r>
              <a:rPr lang="en-GB" sz="1600" dirty="0" smtClean="0"/>
              <a:t>The Data protection Act is designed to protect both companies and customers, its 8 core principles are there to safeguard information but these principles do not apply to information stored outside the country.</a:t>
            </a:r>
          </a:p>
          <a:p>
            <a:pPr marL="0" indent="0">
              <a:buNone/>
            </a:pPr>
            <a:r>
              <a:rPr lang="en-GB" sz="1600" dirty="0" smtClean="0"/>
              <a:t>This </a:t>
            </a:r>
            <a:r>
              <a:rPr lang="en-GB" sz="1600" dirty="0" smtClean="0"/>
              <a:t>Act applies to personal information about an individual </a:t>
            </a:r>
          </a:p>
          <a:p>
            <a:pPr marL="457200" indent="-457200"/>
            <a:r>
              <a:rPr lang="en-GB" sz="1600" dirty="0" smtClean="0"/>
              <a:t>It is aimed at protecting the rights of the individual to privacy. The Act is quite complex but there are basically eight common sense rules - known as the ‘data protection principles’</a:t>
            </a:r>
          </a:p>
          <a:p>
            <a:pPr marL="457200" indent="-457200"/>
            <a:r>
              <a:rPr lang="en-GB" sz="1600" dirty="0" smtClean="0"/>
              <a:t>Gives important rights to the person about whom the data is held about </a:t>
            </a:r>
            <a:r>
              <a:rPr lang="en-GB" sz="1600" dirty="0" smtClean="0">
                <a:sym typeface="Wingdings" pitchFamily="2" charset="2"/>
              </a:rPr>
              <a:t> t</a:t>
            </a:r>
            <a:r>
              <a:rPr lang="en-GB" sz="1600" dirty="0" smtClean="0"/>
              <a:t>his includes the right to know what information is held, including information held by an employer, and the right to correct information that is wrong</a:t>
            </a:r>
          </a:p>
          <a:p>
            <a:pPr marL="713232" lvl="1" indent="-457200"/>
            <a:r>
              <a:rPr lang="en-GB" sz="1600" dirty="0" smtClean="0"/>
              <a:t>Compensation can be claimed through the courts if an organisation breaches this Act and causes damage, such as financial loss, claim for distress caused as a result of the incident</a:t>
            </a:r>
          </a:p>
          <a:p>
            <a:pPr marL="457200" indent="-457200"/>
            <a:r>
              <a:rPr lang="en-GB" sz="1600" dirty="0" smtClean="0"/>
              <a:t>If an organisation holds data on individuals, it must register under the Act</a:t>
            </a:r>
          </a:p>
          <a:p>
            <a:pPr marL="713232" lvl="1" indent="-457200"/>
            <a:r>
              <a:rPr lang="en-GB" sz="1600" dirty="0" smtClean="0"/>
              <a:t>Employees must adhere to the Act and the employer will have rules/ guidelines to follow</a:t>
            </a:r>
          </a:p>
          <a:p>
            <a:pPr marL="713232" lvl="1" indent="-457200"/>
            <a:r>
              <a:rPr lang="en-GB" sz="1600" dirty="0" smtClean="0"/>
              <a:t>The employer will be prosecuted if they break this law and if an employee is found to be negligent, he/she may be liable for prosecution </a:t>
            </a:r>
            <a:r>
              <a:rPr lang="en-GB" sz="1600" dirty="0" smtClean="0"/>
              <a:t>too</a:t>
            </a:r>
            <a:endParaRPr lang="en-US" sz="1600" dirty="0"/>
          </a:p>
          <a:p>
            <a:pPr marL="0" lvl="1" indent="0">
              <a:buNone/>
            </a:pPr>
            <a:r>
              <a:rPr lang="en-GB" sz="1600" b="1" dirty="0" smtClean="0"/>
              <a:t>Task 19 </a:t>
            </a:r>
            <a:r>
              <a:rPr lang="en-GB" sz="1600" b="1" dirty="0" smtClean="0"/>
              <a:t>– </a:t>
            </a:r>
            <a:r>
              <a:rPr lang="en-GB" sz="1600" b="1" dirty="0" smtClean="0"/>
              <a:t>P6.1</a:t>
            </a:r>
            <a:r>
              <a:rPr lang="en-GB" sz="1600" dirty="0" smtClean="0"/>
              <a:t> </a:t>
            </a:r>
            <a:r>
              <a:rPr lang="en-GB" sz="1600" dirty="0" smtClean="0"/>
              <a:t>- Produce a </a:t>
            </a:r>
            <a:r>
              <a:rPr lang="en-GB" sz="1600" b="1" dirty="0" smtClean="0"/>
              <a:t>report</a:t>
            </a:r>
            <a:r>
              <a:rPr lang="en-GB" sz="1600" dirty="0" smtClean="0"/>
              <a:t> describing the risks and the measures </a:t>
            </a:r>
            <a:r>
              <a:rPr lang="en-GB" sz="1600" dirty="0" smtClean="0"/>
              <a:t>employees /employers </a:t>
            </a:r>
            <a:r>
              <a:rPr lang="en-GB" sz="1600" dirty="0" smtClean="0"/>
              <a:t>need to consider when dealing within data held</a:t>
            </a:r>
          </a:p>
        </p:txBody>
      </p:sp>
      <p:sp>
        <p:nvSpPr>
          <p:cNvPr id="2" name="Title 1"/>
          <p:cNvSpPr>
            <a:spLocks noGrp="1"/>
          </p:cNvSpPr>
          <p:nvPr>
            <p:ph type="title"/>
          </p:nvPr>
        </p:nvSpPr>
        <p:spPr>
          <a:xfrm>
            <a:off x="144016" y="188640"/>
            <a:ext cx="8892480" cy="504056"/>
          </a:xfrm>
        </p:spPr>
        <p:txBody>
          <a:bodyPr>
            <a:normAutofit fontScale="90000"/>
          </a:bodyPr>
          <a:lstStyle/>
          <a:p>
            <a:r>
              <a:rPr lang="en-GB" dirty="0" smtClean="0"/>
              <a:t>P6.1 – Laws – Data protection Act 1998</a:t>
            </a:r>
            <a:endParaRPr lang="en-US" dirty="0"/>
          </a:p>
        </p:txBody>
      </p:sp>
      <p:graphicFrame>
        <p:nvGraphicFramePr>
          <p:cNvPr id="23" name="Table 22"/>
          <p:cNvGraphicFramePr>
            <a:graphicFrameLocks noGrp="1"/>
          </p:cNvGraphicFramePr>
          <p:nvPr>
            <p:extLst>
              <p:ext uri="{D42A27DB-BD31-4B8C-83A1-F6EECF244321}">
                <p14:modId xmlns:p14="http://schemas.microsoft.com/office/powerpoint/2010/main" val="909110289"/>
              </p:ext>
            </p:extLst>
          </p:nvPr>
        </p:nvGraphicFramePr>
        <p:xfrm>
          <a:off x="755576" y="6061536"/>
          <a:ext cx="7992888" cy="391800"/>
        </p:xfrm>
        <a:graphic>
          <a:graphicData uri="http://schemas.openxmlformats.org/drawingml/2006/table">
            <a:tbl>
              <a:tblPr firstRow="1" bandRow="1">
                <a:tableStyleId>{5C22544A-7EE6-4342-B048-85BDC9FD1C3A}</a:tableStyleId>
              </a:tblPr>
              <a:tblGrid>
                <a:gridCol w="2376264"/>
                <a:gridCol w="5616624"/>
              </a:tblGrid>
              <a:tr h="391800">
                <a:tc>
                  <a:txBody>
                    <a:bodyPr/>
                    <a:lstStyle/>
                    <a:p>
                      <a:pPr marL="713232" lvl="1" indent="-457200" algn="ctr"/>
                      <a:r>
                        <a:rPr lang="en-GB" sz="1800" dirty="0" smtClean="0">
                          <a:solidFill>
                            <a:schemeClr val="tx1"/>
                          </a:solidFill>
                          <a:latin typeface="Calibri" pitchFamily="34" charset="0"/>
                          <a:cs typeface="Calibri" pitchFamily="34" charset="0"/>
                        </a:rPr>
                        <a:t>What is it?</a:t>
                      </a:r>
                    </a:p>
                  </a:txBody>
                  <a:tcPr>
                    <a:solidFill>
                      <a:schemeClr val="tx2">
                        <a:lumMod val="20000"/>
                        <a:lumOff val="80000"/>
                      </a:schemeClr>
                    </a:solidFill>
                  </a:tcPr>
                </a:tc>
                <a:tc>
                  <a:txBody>
                    <a:bodyPr/>
                    <a:lstStyle/>
                    <a:p>
                      <a:pPr algn="ctr"/>
                      <a:r>
                        <a:rPr lang="en-GB" sz="1800" dirty="0" smtClean="0">
                          <a:solidFill>
                            <a:schemeClr val="tx1"/>
                          </a:solidFill>
                          <a:latin typeface="Calibri" pitchFamily="34" charset="0"/>
                          <a:cs typeface="Calibri" pitchFamily="34" charset="0"/>
                        </a:rPr>
                        <a:t>How your Company could</a:t>
                      </a:r>
                      <a:r>
                        <a:rPr lang="en-GB" sz="1800" baseline="0" dirty="0" smtClean="0">
                          <a:solidFill>
                            <a:schemeClr val="tx1"/>
                          </a:solidFill>
                          <a:latin typeface="Calibri" pitchFamily="34" charset="0"/>
                          <a:cs typeface="Calibri" pitchFamily="34" charset="0"/>
                        </a:rPr>
                        <a:t> </a:t>
                      </a:r>
                      <a:r>
                        <a:rPr lang="en-GB" sz="1800" dirty="0" smtClean="0">
                          <a:solidFill>
                            <a:schemeClr val="tx1"/>
                          </a:solidFill>
                          <a:latin typeface="Calibri" pitchFamily="34" charset="0"/>
                          <a:cs typeface="Calibri" pitchFamily="34" charset="0"/>
                        </a:rPr>
                        <a:t>Adhere </a:t>
                      </a:r>
                      <a:r>
                        <a:rPr lang="en-GB" sz="1800" dirty="0" smtClean="0">
                          <a:solidFill>
                            <a:schemeClr val="tx1"/>
                          </a:solidFill>
                          <a:latin typeface="Calibri" pitchFamily="34" charset="0"/>
                          <a:cs typeface="Calibri" pitchFamily="34" charset="0"/>
                        </a:rPr>
                        <a:t>to Legislation</a:t>
                      </a:r>
                      <a:endParaRPr lang="en-GB" dirty="0">
                        <a:solidFill>
                          <a:schemeClr val="tx1"/>
                        </a:solidFill>
                        <a:latin typeface="Calibri" pitchFamily="34" charset="0"/>
                        <a:cs typeface="Calibri" pitchFamily="34" charset="0"/>
                      </a:endParaRPr>
                    </a:p>
                  </a:txBody>
                  <a:tcPr>
                    <a:solidFill>
                      <a:schemeClr val="tx2">
                        <a:lumMod val="20000"/>
                        <a:lumOff val="80000"/>
                      </a:schemeClr>
                    </a:solidFill>
                  </a:tcPr>
                </a:tc>
              </a:tr>
            </a:tbl>
          </a:graphicData>
        </a:graphic>
      </p:graphicFrame>
    </p:spTree>
    <p:extLst>
      <p:ext uri="{BB962C8B-B14F-4D97-AF65-F5344CB8AC3E}">
        <p14:creationId xmlns:p14="http://schemas.microsoft.com/office/powerpoint/2010/main" val="19675723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08720"/>
            <a:ext cx="8784976" cy="5616624"/>
          </a:xfrm>
        </p:spPr>
        <p:txBody>
          <a:bodyPr>
            <a:noAutofit/>
          </a:bodyPr>
          <a:lstStyle/>
          <a:p>
            <a:pPr marL="109728" indent="0">
              <a:buNone/>
            </a:pPr>
            <a:r>
              <a:rPr lang="en-GB" sz="1700" b="1" dirty="0" smtClean="0"/>
              <a:t>What the Law States – Part 1:</a:t>
            </a:r>
          </a:p>
          <a:p>
            <a:r>
              <a:rPr lang="en-GB" sz="1700" b="1" dirty="0" smtClean="0"/>
              <a:t>1 - Unauthorised </a:t>
            </a:r>
            <a:r>
              <a:rPr lang="en-GB" sz="1700" b="1" dirty="0"/>
              <a:t>access to computer material.</a:t>
            </a:r>
            <a:endParaRPr lang="en-GB" sz="1700" dirty="0" smtClean="0"/>
          </a:p>
          <a:p>
            <a:r>
              <a:rPr lang="en-GB" sz="1700" dirty="0" smtClean="0"/>
              <a:t>(</a:t>
            </a:r>
            <a:r>
              <a:rPr lang="en-GB" sz="1700" dirty="0"/>
              <a:t>1</a:t>
            </a:r>
            <a:r>
              <a:rPr lang="en-GB" sz="1700" dirty="0" smtClean="0"/>
              <a:t>)	A </a:t>
            </a:r>
            <a:r>
              <a:rPr lang="en-GB" sz="1700" dirty="0"/>
              <a:t>person is guilty of an offence if—</a:t>
            </a:r>
          </a:p>
          <a:p>
            <a:pPr lvl="1"/>
            <a:r>
              <a:rPr lang="en-GB" sz="1700" dirty="0"/>
              <a:t>(a</a:t>
            </a:r>
            <a:r>
              <a:rPr lang="en-GB" sz="1700" dirty="0" smtClean="0"/>
              <a:t>) he </a:t>
            </a:r>
            <a:r>
              <a:rPr lang="en-GB" sz="1700" dirty="0"/>
              <a:t>causes a computer to perform any function with intent to secure access to any program or data held in any </a:t>
            </a:r>
            <a:r>
              <a:rPr lang="en-GB" sz="1700" dirty="0" smtClean="0"/>
              <a:t>computer, </a:t>
            </a:r>
            <a:r>
              <a:rPr lang="en-GB" sz="1700" dirty="0"/>
              <a:t>or to enable any such access to be </a:t>
            </a:r>
            <a:r>
              <a:rPr lang="en-GB" sz="1700" dirty="0" smtClean="0"/>
              <a:t>secured;</a:t>
            </a:r>
            <a:endParaRPr lang="en-GB" sz="1700" dirty="0"/>
          </a:p>
          <a:p>
            <a:pPr lvl="1"/>
            <a:r>
              <a:rPr lang="en-GB" sz="1700" dirty="0"/>
              <a:t>(b</a:t>
            </a:r>
            <a:r>
              <a:rPr lang="en-GB" sz="1700" dirty="0" smtClean="0"/>
              <a:t>) the </a:t>
            </a:r>
            <a:r>
              <a:rPr lang="en-GB" sz="1700" dirty="0"/>
              <a:t>access he intends to </a:t>
            </a:r>
            <a:r>
              <a:rPr lang="en-GB" sz="1700" dirty="0" smtClean="0"/>
              <a:t>secure, </a:t>
            </a:r>
            <a:r>
              <a:rPr lang="en-GB" sz="1700" dirty="0"/>
              <a:t>or to enable to be secured</a:t>
            </a:r>
            <a:r>
              <a:rPr lang="en-GB" sz="1700" dirty="0" smtClean="0"/>
              <a:t>, </a:t>
            </a:r>
            <a:r>
              <a:rPr lang="en-GB" sz="1700" dirty="0"/>
              <a:t>is unauthorised; and</a:t>
            </a:r>
          </a:p>
          <a:p>
            <a:pPr lvl="1"/>
            <a:r>
              <a:rPr lang="en-GB" sz="1700" dirty="0"/>
              <a:t>(c</a:t>
            </a:r>
            <a:r>
              <a:rPr lang="en-GB" sz="1700" dirty="0" smtClean="0"/>
              <a:t>) he </a:t>
            </a:r>
            <a:r>
              <a:rPr lang="en-GB" sz="1700" dirty="0"/>
              <a:t>knows at the time when he causes the computer to perform the function that that is the case.</a:t>
            </a:r>
          </a:p>
          <a:p>
            <a:r>
              <a:rPr lang="en-GB" sz="1700" dirty="0"/>
              <a:t>(2</a:t>
            </a:r>
            <a:r>
              <a:rPr lang="en-GB" sz="1700" dirty="0" smtClean="0"/>
              <a:t>)	The </a:t>
            </a:r>
            <a:r>
              <a:rPr lang="en-GB" sz="1700" dirty="0"/>
              <a:t>intent a person has to have to commit an offence under this section need not be directed at—</a:t>
            </a:r>
          </a:p>
          <a:p>
            <a:pPr lvl="1"/>
            <a:r>
              <a:rPr lang="en-GB" sz="1700" dirty="0"/>
              <a:t>(a</a:t>
            </a:r>
            <a:r>
              <a:rPr lang="en-GB" sz="1700" dirty="0" smtClean="0"/>
              <a:t>)	any </a:t>
            </a:r>
            <a:r>
              <a:rPr lang="en-GB" sz="1700" dirty="0"/>
              <a:t>particular program or data;</a:t>
            </a:r>
          </a:p>
          <a:p>
            <a:pPr lvl="1"/>
            <a:r>
              <a:rPr lang="en-GB" sz="1700" dirty="0"/>
              <a:t>(b</a:t>
            </a:r>
            <a:r>
              <a:rPr lang="en-GB" sz="1700" dirty="0" smtClean="0"/>
              <a:t>)	a </a:t>
            </a:r>
            <a:r>
              <a:rPr lang="en-GB" sz="1700" dirty="0"/>
              <a:t>program or data of any particular kind; or</a:t>
            </a:r>
          </a:p>
          <a:p>
            <a:pPr lvl="1"/>
            <a:r>
              <a:rPr lang="en-GB" sz="1700" dirty="0"/>
              <a:t>(c</a:t>
            </a:r>
            <a:r>
              <a:rPr lang="en-GB" sz="1700" dirty="0" smtClean="0"/>
              <a:t>)	a </a:t>
            </a:r>
            <a:r>
              <a:rPr lang="en-GB" sz="1700" dirty="0"/>
              <a:t>program or data held in any particular computer.</a:t>
            </a:r>
          </a:p>
          <a:p>
            <a:r>
              <a:rPr lang="en-GB" sz="1700" dirty="0" smtClean="0"/>
              <a:t>(3) A </a:t>
            </a:r>
            <a:r>
              <a:rPr lang="en-GB" sz="1700" dirty="0"/>
              <a:t>person guilty of an offence under this section shall be liable—</a:t>
            </a:r>
          </a:p>
          <a:p>
            <a:pPr lvl="1"/>
            <a:r>
              <a:rPr lang="en-GB" sz="1700" dirty="0"/>
              <a:t>(a</a:t>
            </a:r>
            <a:r>
              <a:rPr lang="en-GB" sz="1700" dirty="0" smtClean="0"/>
              <a:t>) on </a:t>
            </a:r>
            <a:r>
              <a:rPr lang="en-GB" sz="1700" dirty="0"/>
              <a:t>summary conviction in England and Wales, to imprisonment for a term not exceeding 12 months </a:t>
            </a:r>
            <a:r>
              <a:rPr lang="en-GB" sz="1700" dirty="0" smtClean="0"/>
              <a:t>(6 months in Scotland) or </a:t>
            </a:r>
            <a:r>
              <a:rPr lang="en-GB" sz="1700" dirty="0"/>
              <a:t>to a fine not exceeding the statutory maximum or to </a:t>
            </a:r>
            <a:r>
              <a:rPr lang="en-GB" sz="1700" dirty="0" smtClean="0"/>
              <a:t>both</a:t>
            </a:r>
            <a:r>
              <a:rPr lang="en-GB" sz="1700" dirty="0"/>
              <a:t>.</a:t>
            </a:r>
          </a:p>
        </p:txBody>
      </p:sp>
      <p:sp>
        <p:nvSpPr>
          <p:cNvPr id="4" name="Title 2"/>
          <p:cNvSpPr>
            <a:spLocks noGrp="1"/>
          </p:cNvSpPr>
          <p:nvPr>
            <p:ph type="title"/>
          </p:nvPr>
        </p:nvSpPr>
        <p:spPr>
          <a:xfrm>
            <a:off x="251520" y="188640"/>
            <a:ext cx="8712968" cy="648072"/>
          </a:xfrm>
        </p:spPr>
        <p:txBody>
          <a:bodyPr>
            <a:noAutofit/>
          </a:bodyPr>
          <a:lstStyle/>
          <a:p>
            <a:r>
              <a:rPr lang="en-GB" sz="2800" dirty="0"/>
              <a:t> </a:t>
            </a:r>
            <a:r>
              <a:rPr lang="en-GB" sz="2800" dirty="0" smtClean="0"/>
              <a:t>P6.2 </a:t>
            </a:r>
            <a:r>
              <a:rPr lang="en-GB" sz="2800" dirty="0"/>
              <a:t>– Legislation – Computer Misuse Act 1990</a:t>
            </a:r>
            <a:endParaRPr lang="en-US" sz="2800" dirty="0"/>
          </a:p>
        </p:txBody>
      </p:sp>
    </p:spTree>
    <p:extLst>
      <p:ext uri="{BB962C8B-B14F-4D97-AF65-F5344CB8AC3E}">
        <p14:creationId xmlns:p14="http://schemas.microsoft.com/office/powerpoint/2010/main" val="64350352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153078548"/>
              </p:ext>
            </p:extLst>
          </p:nvPr>
        </p:nvGraphicFramePr>
        <p:xfrm>
          <a:off x="251522" y="764704"/>
          <a:ext cx="8712966" cy="5715000"/>
        </p:xfrm>
        <a:graphic>
          <a:graphicData uri="http://schemas.openxmlformats.org/drawingml/2006/table">
            <a:tbl>
              <a:tblPr firstRow="1" bandRow="1">
                <a:tableStyleId>{5C22544A-7EE6-4342-B048-85BDC9FD1C3A}</a:tableStyleId>
              </a:tblPr>
              <a:tblGrid>
                <a:gridCol w="235480"/>
                <a:gridCol w="1684326"/>
                <a:gridCol w="384448"/>
                <a:gridCol w="1830713"/>
                <a:gridCol w="473543"/>
                <a:gridCol w="2016224"/>
                <a:gridCol w="432048"/>
                <a:gridCol w="1656184"/>
              </a:tblGrid>
              <a:tr h="913638">
                <a:tc gridSpan="2">
                  <a:txBody>
                    <a:bodyPr/>
                    <a:lstStyle/>
                    <a:p>
                      <a:r>
                        <a:rPr kumimoji="0" lang="en-GB" sz="1100" u="none" strike="noStrike" kern="1200" baseline="0" dirty="0" smtClean="0"/>
                        <a:t>Learning Outcome (LO) </a:t>
                      </a:r>
                    </a:p>
                    <a:p>
                      <a:r>
                        <a:rPr kumimoji="0" lang="en-GB" sz="1100" u="none" strike="noStrike" kern="1200" baseline="0" dirty="0" smtClean="0"/>
                        <a:t>The learner will:</a:t>
                      </a:r>
                      <a:endParaRPr kumimoji="0" lang="en-GB" sz="1100" b="0" i="0" u="none" strike="noStrike" kern="1200" baseline="0" dirty="0" smtClean="0">
                        <a:solidFill>
                          <a:schemeClr val="lt1"/>
                        </a:solidFill>
                        <a:latin typeface="+mn-lt"/>
                        <a:ea typeface="+mn-ea"/>
                        <a:cs typeface="+mn-cs"/>
                      </a:endParaRPr>
                    </a:p>
                  </a:txBody>
                  <a:tcPr/>
                </a:tc>
                <a:tc hMerge="1">
                  <a:txBody>
                    <a:bodyPr/>
                    <a:lstStyle/>
                    <a:p>
                      <a:endParaRPr lang="en-GB"/>
                    </a:p>
                  </a:txBody>
                  <a:tcPr/>
                </a:tc>
                <a:tc gridSpan="2">
                  <a:txBody>
                    <a:bodyPr/>
                    <a:lstStyle/>
                    <a:p>
                      <a:r>
                        <a:rPr kumimoji="0" lang="en-GB" sz="1100" u="none" strike="noStrike" kern="1200" baseline="0" dirty="0" smtClean="0"/>
                        <a:t>Pass </a:t>
                      </a:r>
                    </a:p>
                    <a:p>
                      <a:r>
                        <a:rPr kumimoji="0" lang="en-GB" sz="1100" u="none" strike="noStrike" kern="1200" baseline="0" dirty="0" smtClean="0"/>
                        <a:t>The assessment criteria are the pass requirements for this unit. </a:t>
                      </a:r>
                    </a:p>
                    <a:p>
                      <a:r>
                        <a:rPr kumimoji="0" lang="en-GB" sz="1100" u="none" strike="noStrike" kern="1200" baseline="0" dirty="0" smtClean="0"/>
                        <a:t>The learner can: </a:t>
                      </a:r>
                      <a:endParaRPr kumimoji="0" lang="en-GB" sz="1100" b="0" i="0" u="none" strike="noStrike" kern="1200" baseline="0" dirty="0" smtClean="0">
                        <a:solidFill>
                          <a:schemeClr val="lt1"/>
                        </a:solidFill>
                        <a:latin typeface="+mn-lt"/>
                        <a:ea typeface="+mn-ea"/>
                        <a:cs typeface="+mn-cs"/>
                      </a:endParaRPr>
                    </a:p>
                  </a:txBody>
                  <a:tcPr/>
                </a:tc>
                <a:tc hMerge="1">
                  <a:txBody>
                    <a:bodyPr/>
                    <a:lstStyle/>
                    <a:p>
                      <a:endParaRPr lang="en-GB"/>
                    </a:p>
                  </a:txBody>
                  <a:tcPr/>
                </a:tc>
                <a:tc gridSpan="2">
                  <a:txBody>
                    <a:bodyPr/>
                    <a:lstStyle/>
                    <a:p>
                      <a:r>
                        <a:rPr kumimoji="0" lang="en-GB" sz="1100" u="none" strike="noStrike" kern="1200" baseline="0" dirty="0" smtClean="0"/>
                        <a:t>Merit </a:t>
                      </a:r>
                    </a:p>
                    <a:p>
                      <a:r>
                        <a:rPr kumimoji="0" lang="en-GB" sz="1100" u="none" strike="noStrike" kern="1200" baseline="0" dirty="0" smtClean="0"/>
                        <a:t>For merit the evidence must show that, in addition to the pass criteria, the learner is able to: </a:t>
                      </a:r>
                      <a:endParaRPr kumimoji="0" lang="en-GB" sz="1100" b="0" i="0" u="none" strike="noStrike" kern="1200" baseline="0" dirty="0" smtClean="0">
                        <a:solidFill>
                          <a:schemeClr val="lt1"/>
                        </a:solidFill>
                        <a:latin typeface="+mn-lt"/>
                        <a:ea typeface="+mn-ea"/>
                        <a:cs typeface="+mn-cs"/>
                      </a:endParaRPr>
                    </a:p>
                  </a:txBody>
                  <a:tcPr/>
                </a:tc>
                <a:tc hMerge="1">
                  <a:txBody>
                    <a:bodyPr/>
                    <a:lstStyle/>
                    <a:p>
                      <a:endParaRPr lang="en-GB"/>
                    </a:p>
                  </a:txBody>
                  <a:tcPr/>
                </a:tc>
                <a:tc gridSpan="2">
                  <a:txBody>
                    <a:bodyPr/>
                    <a:lstStyle/>
                    <a:p>
                      <a:r>
                        <a:rPr kumimoji="0" lang="en-GB" sz="1100" u="none" strike="noStrike" kern="1200" baseline="0" dirty="0" smtClean="0"/>
                        <a:t>Distinction </a:t>
                      </a:r>
                    </a:p>
                    <a:p>
                      <a:r>
                        <a:rPr kumimoji="0" lang="en-GB" sz="1100" u="none" strike="noStrike" kern="1200" baseline="0" dirty="0" smtClean="0"/>
                        <a:t>For distinction the evidence must show that, in addition to the pass &amp; merit criteria, the learner is able to: </a:t>
                      </a:r>
                      <a:endParaRPr kumimoji="0" lang="en-GB" sz="1100" b="0" i="0" u="none" strike="noStrike" kern="1200" baseline="0" dirty="0" smtClean="0">
                        <a:solidFill>
                          <a:schemeClr val="lt1"/>
                        </a:solidFill>
                        <a:latin typeface="+mn-lt"/>
                        <a:ea typeface="+mn-ea"/>
                        <a:cs typeface="+mn-cs"/>
                      </a:endParaRPr>
                    </a:p>
                  </a:txBody>
                  <a:tcPr/>
                </a:tc>
                <a:tc hMerge="1">
                  <a:txBody>
                    <a:bodyPr/>
                    <a:lstStyle/>
                    <a:p>
                      <a:endParaRPr lang="en-GB"/>
                    </a:p>
                  </a:txBody>
                  <a:tcPr/>
                </a:tc>
              </a:tr>
              <a:tr h="748883">
                <a:tc>
                  <a:txBody>
                    <a:bodyPr/>
                    <a:lstStyle/>
                    <a:p>
                      <a:pPr marL="0" algn="l" rtl="0" eaLnBrk="1" latinLnBrk="0" hangingPunct="1"/>
                      <a:r>
                        <a:rPr kumimoji="0" lang="en-GB" sz="1100" u="none" strike="noStrike" kern="1200" baseline="0" dirty="0" smtClean="0"/>
                        <a:t>1</a:t>
                      </a:r>
                      <a:endParaRPr kumimoji="0" lang="en-GB" sz="1100" b="0" i="0" u="none" strike="noStrike" kern="1200" baseline="0" dirty="0">
                        <a:solidFill>
                          <a:schemeClr val="dk1"/>
                        </a:solidFill>
                        <a:latin typeface="+mn-lt"/>
                        <a:ea typeface="+mn-ea"/>
                        <a:cs typeface="+mn-cs"/>
                      </a:endParaRPr>
                    </a:p>
                  </a:txBody>
                  <a:tcPr/>
                </a:tc>
                <a:tc>
                  <a:txBody>
                    <a:bodyPr/>
                    <a:lstStyle/>
                    <a:p>
                      <a:r>
                        <a:rPr kumimoji="0" lang="en-GB" sz="1100" u="none" strike="noStrike" kern="1200" baseline="0" dirty="0" smtClean="0"/>
                        <a:t>Understand the impact of potential threats to IT systems </a:t>
                      </a:r>
                      <a:endParaRPr lang="en-GB" sz="1100" b="0" i="0" u="none" strike="noStrike" baseline="0" dirty="0" smtClean="0">
                        <a:solidFill>
                          <a:srgbClr val="000000"/>
                        </a:solidFill>
                        <a:latin typeface="+mn-lt"/>
                      </a:endParaRPr>
                    </a:p>
                  </a:txBody>
                  <a:tcPr/>
                </a:tc>
                <a:tc>
                  <a:txBody>
                    <a:bodyPr/>
                    <a:lstStyle/>
                    <a:p>
                      <a:r>
                        <a:rPr lang="en-GB" sz="1100" u="none" strike="noStrike" baseline="0" dirty="0" smtClean="0"/>
                        <a:t>P1</a:t>
                      </a:r>
                      <a:endParaRPr lang="en-GB" sz="1100" b="0" i="0" u="none" strike="noStrike" baseline="0" dirty="0" smtClean="0">
                        <a:solidFill>
                          <a:srgbClr val="000000"/>
                        </a:solidFill>
                        <a:latin typeface="+mn-lt"/>
                      </a:endParaRPr>
                    </a:p>
                  </a:txBody>
                  <a:tcPr/>
                </a:tc>
                <a:tc>
                  <a:txBody>
                    <a:bodyPr/>
                    <a:lstStyle/>
                    <a:p>
                      <a:r>
                        <a:rPr kumimoji="0" lang="en-GB" sz="1100" u="none" strike="noStrike" kern="1200" baseline="0" dirty="0" smtClean="0"/>
                        <a:t>Explain the impact of different types of threat on an organisation </a:t>
                      </a:r>
                      <a:endParaRPr lang="en-GB" sz="1100" b="0" i="0" u="none" strike="noStrike" baseline="0" dirty="0" smtClean="0">
                        <a:solidFill>
                          <a:srgbClr val="000000"/>
                        </a:solidFill>
                        <a:latin typeface="+mn-lt"/>
                      </a:endParaRPr>
                    </a:p>
                  </a:txBody>
                  <a:tcPr/>
                </a:tc>
                <a:tc>
                  <a:txBody>
                    <a:bodyPr/>
                    <a:lstStyle/>
                    <a:p>
                      <a:pPr algn="l"/>
                      <a:r>
                        <a:rPr lang="en-GB" sz="1100" u="none" strike="noStrike" baseline="0" dirty="0" smtClean="0"/>
                        <a:t>M1 	</a:t>
                      </a:r>
                      <a:endParaRPr lang="en-GB" sz="1100" b="0" i="0" u="none" strike="noStrike" baseline="0" dirty="0" smtClean="0">
                        <a:solidFill>
                          <a:srgbClr val="000000"/>
                        </a:solidFill>
                        <a:latin typeface="+mn-lt"/>
                      </a:endParaRPr>
                    </a:p>
                  </a:txBody>
                  <a:tcPr/>
                </a:tc>
                <a:tc>
                  <a:txBody>
                    <a:bodyPr/>
                    <a:lstStyle/>
                    <a:p>
                      <a:r>
                        <a:rPr kumimoji="0" lang="en-GB" sz="1100" u="none" strike="noStrike" kern="1200" baseline="0" dirty="0" smtClean="0"/>
                        <a:t>Compare and contrast the impact of different types of threat to different organisation types </a:t>
                      </a:r>
                      <a:endParaRPr lang="en-GB" sz="1100" b="0" i="0" u="none" strike="noStrike" baseline="0" dirty="0" smtClean="0">
                        <a:solidFill>
                          <a:srgbClr val="000000"/>
                        </a:solidFill>
                        <a:latin typeface="+mn-lt"/>
                      </a:endParaRPr>
                    </a:p>
                  </a:txBody>
                  <a:tcPr/>
                </a:tc>
                <a:tc>
                  <a:txBody>
                    <a:bodyPr/>
                    <a:lstStyle/>
                    <a:p>
                      <a:endParaRPr lang="en-GB" sz="1100" b="0" i="0" u="none" strike="noStrike" baseline="0" dirty="0" smtClean="0">
                        <a:solidFill>
                          <a:srgbClr val="000000"/>
                        </a:solidFill>
                        <a:latin typeface="+mn-lt"/>
                      </a:endParaRPr>
                    </a:p>
                  </a:txBody>
                  <a:tcPr/>
                </a:tc>
                <a:tc>
                  <a:txBody>
                    <a:bodyPr/>
                    <a:lstStyle/>
                    <a:p>
                      <a:endParaRPr lang="en-GB" sz="1100" b="0" i="0" u="none" strike="noStrike" baseline="0" dirty="0" smtClean="0">
                        <a:solidFill>
                          <a:srgbClr val="000000"/>
                        </a:solidFill>
                        <a:latin typeface="+mn-lt"/>
                      </a:endParaRPr>
                    </a:p>
                  </a:txBody>
                  <a:tcPr/>
                </a:tc>
              </a:tr>
              <a:tr h="748883">
                <a:tc rowSpan="3">
                  <a:txBody>
                    <a:bodyPr/>
                    <a:lstStyle/>
                    <a:p>
                      <a:r>
                        <a:rPr lang="en-GB" sz="1100" dirty="0" smtClean="0"/>
                        <a:t>2</a:t>
                      </a:r>
                      <a:endParaRPr lang="en-GB" sz="1100" dirty="0">
                        <a:latin typeface="+mn-lt"/>
                      </a:endParaRPr>
                    </a:p>
                  </a:txBody>
                  <a:tcPr/>
                </a:tc>
                <a:tc rowSpan="3">
                  <a:txBody>
                    <a:bodyPr/>
                    <a:lstStyle/>
                    <a:p>
                      <a:r>
                        <a:rPr kumimoji="0" lang="en-GB" sz="1100" u="none" strike="noStrike" kern="1200" baseline="0" dirty="0" smtClean="0"/>
                        <a:t>Know how organisations can keep systems and data secure </a:t>
                      </a:r>
                      <a:endParaRPr lang="en-GB" sz="1100" b="0" i="0" u="none" strike="noStrike" baseline="0" dirty="0" smtClean="0">
                        <a:solidFill>
                          <a:srgbClr val="000000"/>
                        </a:solidFill>
                        <a:latin typeface="+mn-lt"/>
                      </a:endParaRPr>
                    </a:p>
                  </a:txBody>
                  <a:tcPr/>
                </a:tc>
                <a:tc rowSpan="2">
                  <a:txBody>
                    <a:bodyPr/>
                    <a:lstStyle/>
                    <a:p>
                      <a:r>
                        <a:rPr lang="en-GB" sz="1100" u="none" strike="noStrike" baseline="0" dirty="0" smtClean="0"/>
                        <a:t>P2 	</a:t>
                      </a:r>
                      <a:endParaRPr lang="en-GB" sz="1100" b="0" i="0" u="none" strike="noStrike" baseline="0" dirty="0" smtClean="0">
                        <a:solidFill>
                          <a:srgbClr val="000000"/>
                        </a:solidFill>
                        <a:latin typeface="+mn-lt"/>
                      </a:endParaRPr>
                    </a:p>
                  </a:txBody>
                  <a:tcPr/>
                </a:tc>
                <a:tc>
                  <a:txBody>
                    <a:bodyPr/>
                    <a:lstStyle/>
                    <a:p>
                      <a:r>
                        <a:rPr kumimoji="0" lang="en-GB" sz="1100" u="none" strike="noStrike" kern="1200" baseline="0" dirty="0" smtClean="0"/>
                        <a:t>Describe how physical security measures can aid in keeping systems secure </a:t>
                      </a:r>
                      <a:endParaRPr lang="en-GB" sz="1100" b="0" i="0" u="none" strike="noStrike" baseline="0" dirty="0" smtClean="0">
                        <a:solidFill>
                          <a:srgbClr val="000000"/>
                        </a:solidFill>
                        <a:latin typeface="+mn-lt"/>
                      </a:endParaRPr>
                    </a:p>
                  </a:txBody>
                  <a:tcPr/>
                </a:tc>
                <a:tc>
                  <a:txBody>
                    <a:bodyPr/>
                    <a:lstStyle/>
                    <a:p>
                      <a:pPr algn="l"/>
                      <a:r>
                        <a:rPr lang="en-GB" sz="1100" u="none" strike="noStrike" baseline="0" dirty="0" smtClean="0"/>
                        <a:t>M2</a:t>
                      </a:r>
                      <a:endParaRPr lang="en-GB" sz="1100" b="0" i="0" u="none" strike="noStrike" baseline="0" dirty="0" smtClean="0">
                        <a:solidFill>
                          <a:srgbClr val="000000"/>
                        </a:solidFill>
                        <a:latin typeface="+mn-lt"/>
                      </a:endParaRPr>
                    </a:p>
                  </a:txBody>
                  <a:tcPr/>
                </a:tc>
                <a:tc>
                  <a:txBody>
                    <a:bodyPr/>
                    <a:lstStyle/>
                    <a:p>
                      <a:r>
                        <a:rPr kumimoji="0" lang="en-GB" sz="1100" u="none" strike="noStrike" kern="1200" baseline="0" dirty="0" smtClean="0"/>
                        <a:t>Discuss the effectiveness of physical security measures used in an identified organisation </a:t>
                      </a:r>
                      <a:endParaRPr lang="en-GB" sz="1100" b="0" i="0" u="none" strike="noStrike" baseline="0" dirty="0" smtClean="0">
                        <a:solidFill>
                          <a:srgbClr val="000000"/>
                        </a:solidFill>
                        <a:latin typeface="+mn-lt"/>
                      </a:endParaRPr>
                    </a:p>
                  </a:txBody>
                  <a:tcPr/>
                </a:tc>
                <a:tc rowSpan="3">
                  <a:txBody>
                    <a:bodyPr/>
                    <a:lstStyle/>
                    <a:p>
                      <a:pPr algn="l"/>
                      <a:endParaRPr lang="en-GB" sz="1100" b="0" i="0" u="none" strike="noStrike" baseline="0" dirty="0" smtClean="0">
                        <a:solidFill>
                          <a:srgbClr val="000000"/>
                        </a:solidFill>
                        <a:latin typeface="+mn-lt"/>
                      </a:endParaRPr>
                    </a:p>
                  </a:txBody>
                  <a:tcPr/>
                </a:tc>
                <a:tc rowSpan="3">
                  <a:txBody>
                    <a:bodyPr/>
                    <a:lstStyle/>
                    <a:p>
                      <a:pPr algn="l"/>
                      <a:endParaRPr lang="en-GB" sz="1100" b="0" i="0" u="none" strike="noStrike" baseline="0" dirty="0" smtClean="0">
                        <a:solidFill>
                          <a:srgbClr val="000000"/>
                        </a:solidFill>
                        <a:latin typeface="+mn-lt"/>
                      </a:endParaRPr>
                    </a:p>
                  </a:txBody>
                  <a:tcPr/>
                </a:tc>
              </a:tr>
              <a:tr h="0">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r>
                        <a:rPr kumimoji="0" lang="en-GB" sz="1100" u="none" strike="noStrike" kern="1200" baseline="0" dirty="0" smtClean="0"/>
                        <a:t>Describe how software and network security can keep systems and data secure </a:t>
                      </a:r>
                      <a:endParaRPr lang="en-GB" sz="1100" b="0" i="0" u="none" strike="noStrike" baseline="0" dirty="0" smtClean="0">
                        <a:solidFill>
                          <a:srgbClr val="000000"/>
                        </a:solidFill>
                        <a:latin typeface="+mn-lt"/>
                      </a:endParaRPr>
                    </a:p>
                  </a:txBody>
                  <a:tcPr/>
                </a:tc>
                <a:tc rowSpan="2">
                  <a:txBody>
                    <a:bodyPr/>
                    <a:lstStyle/>
                    <a:p>
                      <a:pPr algn="l"/>
                      <a:r>
                        <a:rPr lang="en-GB" sz="1100" u="none" strike="noStrike" baseline="0" dirty="0" smtClean="0"/>
                        <a:t>M3</a:t>
                      </a:r>
                      <a:endParaRPr lang="en-GB" sz="1100" b="0" i="0" u="none" strike="noStrike" baseline="0" dirty="0" smtClean="0">
                        <a:solidFill>
                          <a:srgbClr val="000000"/>
                        </a:solidFill>
                        <a:latin typeface="+mn-lt"/>
                      </a:endParaRPr>
                    </a:p>
                  </a:txBody>
                  <a:tcPr/>
                </a:tc>
                <a:tc rowSpan="2">
                  <a:txBody>
                    <a:bodyPr/>
                    <a:lstStyle/>
                    <a:p>
                      <a:r>
                        <a:rPr kumimoji="0" lang="en-GB" sz="1100" u="none" strike="noStrike" kern="1200" baseline="0" dirty="0" smtClean="0"/>
                        <a:t>Discuss the effectiveness of software security measures used in an identified organisation </a:t>
                      </a:r>
                      <a:endParaRPr lang="en-GB" sz="1100" b="0" i="0" u="none" strike="noStrike" baseline="0" dirty="0" smtClean="0">
                        <a:solidFill>
                          <a:srgbClr val="000000"/>
                        </a:solidFill>
                        <a:latin typeface="+mn-lt"/>
                      </a:endParaRPr>
                    </a:p>
                  </a:txBody>
                  <a:tcPr/>
                </a:tc>
                <a:tc vMerge="1">
                  <a:txBody>
                    <a:bodyPr/>
                    <a:lstStyle/>
                    <a:p>
                      <a:endParaRPr lang="en-GB"/>
                    </a:p>
                  </a:txBody>
                  <a:tcPr/>
                </a:tc>
                <a:tc vMerge="1">
                  <a:txBody>
                    <a:bodyPr/>
                    <a:lstStyle/>
                    <a:p>
                      <a:endParaRPr lang="en-GB"/>
                    </a:p>
                  </a:txBody>
                  <a:tcPr/>
                </a:tc>
              </a:tr>
              <a:tr h="678987">
                <a:tc vMerge="1">
                  <a:txBody>
                    <a:bodyPr/>
                    <a:lstStyle/>
                    <a:p>
                      <a:endParaRPr lang="en-GB"/>
                    </a:p>
                  </a:txBody>
                  <a:tcPr/>
                </a:tc>
                <a:tc vMerge="1">
                  <a:txBody>
                    <a:bodyPr/>
                    <a:lstStyle/>
                    <a:p>
                      <a:endParaRPr lang="en-GB"/>
                    </a:p>
                  </a:txBody>
                  <a:tcPr/>
                </a:tc>
                <a:tc>
                  <a:txBody>
                    <a:bodyPr/>
                    <a:lstStyle/>
                    <a:p>
                      <a:r>
                        <a:rPr lang="en-GB" sz="1100" u="none" strike="noStrike" baseline="0" dirty="0" smtClean="0"/>
                        <a:t>P3</a:t>
                      </a:r>
                      <a:endParaRPr lang="en-GB" sz="1100" b="0" i="0" u="none" strike="noStrike" baseline="0" dirty="0" smtClean="0">
                        <a:solidFill>
                          <a:srgbClr val="000000"/>
                        </a:solidFill>
                        <a:latin typeface="+mn-lt"/>
                      </a:endParaRPr>
                    </a:p>
                  </a:txBody>
                  <a:tcPr/>
                </a:tc>
                <a:tc vMerge="1">
                  <a:txBody>
                    <a:bodyPr/>
                    <a:lstStyle/>
                    <a:p>
                      <a:endParaRPr lang="en-GB"/>
                    </a:p>
                  </a:txBody>
                  <a:tcPr/>
                </a:tc>
                <a:tc vMerge="1">
                  <a:txBody>
                    <a:bodyPr/>
                    <a:lstStyle/>
                    <a:p>
                      <a:pPr algn="l"/>
                      <a:endParaRPr lang="en-GB" sz="1400" b="0" i="0" u="none" strike="noStrike" baseline="0" dirty="0" smtClean="0">
                        <a:solidFill>
                          <a:srgbClr val="000000"/>
                        </a:solidFill>
                        <a:latin typeface="+mn-lt"/>
                      </a:endParaRPr>
                    </a:p>
                  </a:txBody>
                  <a:tcPr/>
                </a:tc>
                <a:tc vMerge="1">
                  <a:txBody>
                    <a:bodyPr/>
                    <a:lstStyle/>
                    <a:p>
                      <a:endParaRPr lang="en-GB"/>
                    </a:p>
                  </a:txBody>
                  <a:tcPr/>
                </a:tc>
                <a:tc vMerge="1">
                  <a:txBody>
                    <a:bodyPr/>
                    <a:lstStyle/>
                    <a:p>
                      <a:endParaRPr lang="en-GB"/>
                    </a:p>
                  </a:txBody>
                  <a:tcPr/>
                </a:tc>
                <a:tc vMerge="1">
                  <a:txBody>
                    <a:bodyPr/>
                    <a:lstStyle/>
                    <a:p>
                      <a:endParaRPr lang="en-GB"/>
                    </a:p>
                  </a:txBody>
                  <a:tcPr/>
                </a:tc>
              </a:tr>
              <a:tr h="913638">
                <a:tc rowSpan="5">
                  <a:txBody>
                    <a:bodyPr/>
                    <a:lstStyle/>
                    <a:p>
                      <a:r>
                        <a:rPr lang="en-GB" sz="1100" dirty="0" smtClean="0"/>
                        <a:t>3</a:t>
                      </a:r>
                      <a:endParaRPr lang="en-GB" sz="1100" dirty="0">
                        <a:latin typeface="+mn-lt"/>
                      </a:endParaRPr>
                    </a:p>
                  </a:txBody>
                  <a:tcPr>
                    <a:solidFill>
                      <a:srgbClr val="FFC000"/>
                    </a:solidFill>
                  </a:tcPr>
                </a:tc>
                <a:tc rowSpan="5">
                  <a:txBody>
                    <a:bodyPr/>
                    <a:lstStyle/>
                    <a:p>
                      <a:r>
                        <a:rPr kumimoji="0" lang="en-GB" sz="1100" u="none" strike="noStrike" kern="1200" baseline="0" dirty="0" smtClean="0"/>
                        <a:t>Understand the organisational issues affecting the security of IT systems </a:t>
                      </a:r>
                      <a:endParaRPr lang="en-GB" sz="1100" b="0" i="0" u="none" strike="noStrike" baseline="0" dirty="0" smtClean="0">
                        <a:solidFill>
                          <a:srgbClr val="000000"/>
                        </a:solidFill>
                        <a:latin typeface="+mn-lt"/>
                      </a:endParaRPr>
                    </a:p>
                  </a:txBody>
                  <a:tcPr>
                    <a:solidFill>
                      <a:srgbClr val="FFC000"/>
                    </a:solidFill>
                  </a:tcPr>
                </a:tc>
                <a:tc>
                  <a:txBody>
                    <a:bodyPr/>
                    <a:lstStyle/>
                    <a:p>
                      <a:pPr algn="l"/>
                      <a:r>
                        <a:rPr lang="en-GB" sz="1100" u="none" strike="noStrike" baseline="0" dirty="0" smtClean="0"/>
                        <a:t>P4</a:t>
                      </a:r>
                      <a:endParaRPr lang="en-GB" sz="1100" b="0" i="0" u="none" strike="noStrike" baseline="0" dirty="0" smtClean="0">
                        <a:solidFill>
                          <a:srgbClr val="000000"/>
                        </a:solidFill>
                        <a:latin typeface="+mn-lt"/>
                      </a:endParaRPr>
                    </a:p>
                  </a:txBody>
                  <a:tcPr>
                    <a:solidFill>
                      <a:srgbClr val="FFC000"/>
                    </a:solidFill>
                  </a:tcPr>
                </a:tc>
                <a:tc>
                  <a:txBody>
                    <a:bodyPr/>
                    <a:lstStyle/>
                    <a:p>
                      <a:r>
                        <a:rPr kumimoji="0" lang="en-GB" sz="1100" u="none" strike="noStrike" kern="1200" baseline="0" dirty="0" smtClean="0"/>
                        <a:t>Explain the policies and guidelines for managing organisational IT security issues </a:t>
                      </a:r>
                      <a:endParaRPr lang="en-GB" sz="1100" b="0" i="0" u="none" strike="noStrike" baseline="0" dirty="0" smtClean="0">
                        <a:solidFill>
                          <a:srgbClr val="000000"/>
                        </a:solidFill>
                        <a:latin typeface="+mn-lt"/>
                      </a:endParaRPr>
                    </a:p>
                  </a:txBody>
                  <a:tcPr>
                    <a:solidFill>
                      <a:srgbClr val="FFC000"/>
                    </a:solidFill>
                  </a:tcPr>
                </a:tc>
                <a:tc rowSpan="5">
                  <a:txBody>
                    <a:bodyPr/>
                    <a:lstStyle/>
                    <a:p>
                      <a:pPr algn="l"/>
                      <a:endParaRPr lang="en-GB" sz="1100" b="0" i="0" u="none" strike="noStrike" baseline="0" dirty="0" smtClean="0">
                        <a:solidFill>
                          <a:srgbClr val="000000"/>
                        </a:solidFill>
                        <a:latin typeface="+mn-lt"/>
                      </a:endParaRPr>
                    </a:p>
                  </a:txBody>
                  <a:tcPr>
                    <a:solidFill>
                      <a:srgbClr val="FFC000"/>
                    </a:solidFill>
                  </a:tcPr>
                </a:tc>
                <a:tc rowSpan="5">
                  <a:txBody>
                    <a:bodyPr/>
                    <a:lstStyle/>
                    <a:p>
                      <a:pPr algn="l"/>
                      <a:endParaRPr lang="en-GB" sz="1100" b="0" i="0" u="none" strike="noStrike" baseline="0" dirty="0" smtClean="0">
                        <a:solidFill>
                          <a:srgbClr val="000000"/>
                        </a:solidFill>
                        <a:latin typeface="+mn-lt"/>
                      </a:endParaRPr>
                    </a:p>
                  </a:txBody>
                  <a:tcPr>
                    <a:solidFill>
                      <a:srgbClr val="FFC000"/>
                    </a:solidFill>
                  </a:tcPr>
                </a:tc>
                <a:tc rowSpan="2">
                  <a:txBody>
                    <a:bodyPr/>
                    <a:lstStyle/>
                    <a:p>
                      <a:pPr algn="l"/>
                      <a:r>
                        <a:rPr lang="en-GB" sz="1100" u="none" strike="noStrike" baseline="0" dirty="0" smtClean="0"/>
                        <a:t>D1</a:t>
                      </a:r>
                      <a:endParaRPr lang="en-GB" sz="1100" b="0" i="0" u="none" strike="noStrike" baseline="0" dirty="0" smtClean="0">
                        <a:solidFill>
                          <a:srgbClr val="000000"/>
                        </a:solidFill>
                        <a:latin typeface="+mn-lt"/>
                      </a:endParaRPr>
                    </a:p>
                  </a:txBody>
                  <a:tcPr>
                    <a:solidFill>
                      <a:srgbClr val="FFC000"/>
                    </a:solidFill>
                  </a:tcPr>
                </a:tc>
                <a:tc rowSpan="2">
                  <a:txBody>
                    <a:bodyPr/>
                    <a:lstStyle/>
                    <a:p>
                      <a:r>
                        <a:rPr kumimoji="0" lang="en-GB" sz="1100" u="none" strike="noStrike" kern="1200" baseline="0" dirty="0" smtClean="0"/>
                        <a:t>Recommend modifications to policies and guidelines for managing organisational IT security issues </a:t>
                      </a:r>
                      <a:endParaRPr lang="en-GB" sz="1100" b="0" i="0" u="none" strike="noStrike" baseline="0" dirty="0" smtClean="0">
                        <a:solidFill>
                          <a:srgbClr val="000000"/>
                        </a:solidFill>
                        <a:latin typeface="+mn-lt"/>
                      </a:endParaRPr>
                    </a:p>
                  </a:txBody>
                  <a:tcPr>
                    <a:solidFill>
                      <a:srgbClr val="FFC000"/>
                    </a:solidFill>
                  </a:tcPr>
                </a:tc>
              </a:tr>
              <a:tr h="329509">
                <a:tc vMerge="1">
                  <a:txBody>
                    <a:bodyPr/>
                    <a:lstStyle/>
                    <a:p>
                      <a:endParaRPr lang="en-GB"/>
                    </a:p>
                  </a:txBody>
                  <a:tcPr/>
                </a:tc>
                <a:tc vMerge="1">
                  <a:txBody>
                    <a:bodyPr/>
                    <a:lstStyle/>
                    <a:p>
                      <a:endParaRPr lang="en-GB"/>
                    </a:p>
                  </a:txBody>
                  <a:tcPr/>
                </a:tc>
                <a:tc rowSpan="2">
                  <a:txBody>
                    <a:bodyPr/>
                    <a:lstStyle/>
                    <a:p>
                      <a:pPr algn="l"/>
                      <a:r>
                        <a:rPr lang="en-GB" sz="1100" u="none" strike="noStrike" baseline="0" dirty="0" smtClean="0"/>
                        <a:t>P5</a:t>
                      </a:r>
                      <a:endParaRPr lang="en-GB" sz="1100" b="0" i="0" u="none" strike="noStrike" baseline="0" dirty="0" smtClean="0">
                        <a:solidFill>
                          <a:srgbClr val="000000"/>
                        </a:solidFill>
                        <a:latin typeface="+mn-lt"/>
                      </a:endParaRPr>
                    </a:p>
                  </a:txBody>
                  <a:tcPr>
                    <a:solidFill>
                      <a:srgbClr val="FFC000"/>
                    </a:solidFill>
                  </a:tcPr>
                </a:tc>
                <a:tc rowSpan="2">
                  <a:txBody>
                    <a:bodyPr/>
                    <a:lstStyle/>
                    <a:p>
                      <a:r>
                        <a:rPr kumimoji="0" lang="en-GB" sz="1100" u="none" strike="noStrike" kern="1200" baseline="0" dirty="0" smtClean="0"/>
                        <a:t>Explain how employment contracts can affect security </a:t>
                      </a:r>
                      <a:endParaRPr lang="en-GB" sz="1100" b="0" i="0" u="none" strike="noStrike" baseline="0" dirty="0" smtClean="0">
                        <a:solidFill>
                          <a:srgbClr val="000000"/>
                        </a:solidFill>
                        <a:latin typeface="+mn-lt"/>
                      </a:endParaRPr>
                    </a:p>
                  </a:txBody>
                  <a:tcPr>
                    <a:solidFill>
                      <a:srgbClr val="FFC000"/>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r>
              <a:tr h="256690">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3">
                  <a:txBody>
                    <a:bodyPr/>
                    <a:lstStyle/>
                    <a:p>
                      <a:pPr algn="l"/>
                      <a:r>
                        <a:rPr lang="en-GB" sz="1100" u="none" strike="noStrike" baseline="0" dirty="0" smtClean="0"/>
                        <a:t>D2</a:t>
                      </a:r>
                      <a:endParaRPr lang="en-GB" sz="1100" b="0" i="0" u="none" strike="noStrike" baseline="0" dirty="0" smtClean="0">
                        <a:solidFill>
                          <a:srgbClr val="000000"/>
                        </a:solidFill>
                        <a:latin typeface="+mn-lt"/>
                      </a:endParaRPr>
                    </a:p>
                  </a:txBody>
                  <a:tcPr>
                    <a:solidFill>
                      <a:srgbClr val="FFC000"/>
                    </a:solidFill>
                  </a:tcPr>
                </a:tc>
                <a:tc rowSpan="2">
                  <a:txBody>
                    <a:bodyPr/>
                    <a:lstStyle/>
                    <a:p>
                      <a:r>
                        <a:rPr kumimoji="0" lang="en-GB" sz="1100" u="none" strike="noStrike" kern="1200" baseline="0" dirty="0" smtClean="0"/>
                        <a:t>Review contracts of employment in an organisation and their impact on security </a:t>
                      </a:r>
                      <a:endParaRPr lang="en-GB" sz="1100" b="0" i="0" u="none" strike="noStrike" baseline="0" dirty="0" smtClean="0">
                        <a:solidFill>
                          <a:srgbClr val="000000"/>
                        </a:solidFill>
                        <a:latin typeface="+mn-lt"/>
                      </a:endParaRPr>
                    </a:p>
                  </a:txBody>
                  <a:tcPr>
                    <a:solidFill>
                      <a:srgbClr val="FFC000"/>
                    </a:solidFill>
                  </a:tcPr>
                </a:tc>
              </a:tr>
              <a:tr h="656947">
                <a:tc vMerge="1">
                  <a:txBody>
                    <a:bodyPr/>
                    <a:lstStyle/>
                    <a:p>
                      <a:endParaRPr lang="en-GB"/>
                    </a:p>
                  </a:txBody>
                  <a:tcPr/>
                </a:tc>
                <a:tc vMerge="1">
                  <a:txBody>
                    <a:bodyPr/>
                    <a:lstStyle/>
                    <a:p>
                      <a:endParaRPr lang="en-GB"/>
                    </a:p>
                  </a:txBody>
                  <a:tcPr/>
                </a:tc>
                <a:tc rowSpan="2">
                  <a:txBody>
                    <a:bodyPr/>
                    <a:lstStyle/>
                    <a:p>
                      <a:pPr algn="l"/>
                      <a:r>
                        <a:rPr lang="en-GB" sz="1100" u="none" strike="noStrike" baseline="0" dirty="0" smtClean="0"/>
                        <a:t>P6</a:t>
                      </a:r>
                      <a:endParaRPr lang="en-GB" sz="1100" b="0" i="0" u="none" strike="noStrike" baseline="0" dirty="0" smtClean="0">
                        <a:solidFill>
                          <a:srgbClr val="000000"/>
                        </a:solidFill>
                        <a:latin typeface="+mn-lt"/>
                      </a:endParaRPr>
                    </a:p>
                  </a:txBody>
                  <a:tcPr>
                    <a:solidFill>
                      <a:srgbClr val="FFC000"/>
                    </a:solidFill>
                  </a:tcPr>
                </a:tc>
                <a:tc rowSpan="2">
                  <a:txBody>
                    <a:bodyPr/>
                    <a:lstStyle/>
                    <a:p>
                      <a:r>
                        <a:rPr kumimoji="0" lang="en-GB" sz="1100" u="none" strike="noStrike" kern="1200" baseline="0" dirty="0" smtClean="0"/>
                        <a:t>Assess the laws related to security and privacy of data </a:t>
                      </a:r>
                      <a:endParaRPr lang="en-GB" sz="1100" b="0" i="0" u="none" strike="noStrike" baseline="0" dirty="0" smtClean="0">
                        <a:solidFill>
                          <a:srgbClr val="000000"/>
                        </a:solidFill>
                        <a:latin typeface="+mn-lt"/>
                      </a:endParaRPr>
                    </a:p>
                  </a:txBody>
                  <a:tcPr>
                    <a:solidFill>
                      <a:srgbClr val="FFC000"/>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r>
              <a:tr h="299553">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endParaRPr lang="en-GB" sz="1400" dirty="0"/>
                    </a:p>
                  </a:txBody>
                  <a:tcPr>
                    <a:solidFill>
                      <a:srgbClr val="FFC000"/>
                    </a:solidFill>
                  </a:tcPr>
                </a:tc>
              </a:tr>
            </a:tbl>
          </a:graphicData>
        </a:graphic>
      </p:graphicFrame>
      <p:sp>
        <p:nvSpPr>
          <p:cNvPr id="3" name="Title 2"/>
          <p:cNvSpPr>
            <a:spLocks noGrp="1"/>
          </p:cNvSpPr>
          <p:nvPr>
            <p:ph type="title"/>
          </p:nvPr>
        </p:nvSpPr>
        <p:spPr>
          <a:xfrm>
            <a:off x="230832" y="116632"/>
            <a:ext cx="8733656" cy="648072"/>
          </a:xfrm>
        </p:spPr>
        <p:txBody>
          <a:bodyPr>
            <a:normAutofit fontScale="90000"/>
          </a:bodyPr>
          <a:lstStyle/>
          <a:p>
            <a:r>
              <a:rPr lang="en-GB" dirty="0" smtClean="0"/>
              <a:t>LO3 -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08720"/>
            <a:ext cx="8784976" cy="5616624"/>
          </a:xfrm>
        </p:spPr>
        <p:txBody>
          <a:bodyPr>
            <a:noAutofit/>
          </a:bodyPr>
          <a:lstStyle/>
          <a:p>
            <a:pPr marL="109728" indent="0">
              <a:buNone/>
            </a:pPr>
            <a:r>
              <a:rPr lang="en-GB" sz="1700" b="1" dirty="0" smtClean="0"/>
              <a:t>What the Law States – Part 2:</a:t>
            </a:r>
          </a:p>
          <a:p>
            <a:r>
              <a:rPr lang="en-GB" sz="1700" b="1" dirty="0" smtClean="0"/>
              <a:t>2 - Unauthorised access with intent to commit or facilitate commission of further offences.</a:t>
            </a:r>
          </a:p>
          <a:p>
            <a:r>
              <a:rPr lang="en-GB" sz="1700" dirty="0" smtClean="0"/>
              <a:t>(1) A person is guilty of an offence under this section if he commits an offence under section 1 above (“the unauthorised access offence”) with intent—</a:t>
            </a:r>
          </a:p>
          <a:p>
            <a:pPr lvl="1"/>
            <a:r>
              <a:rPr lang="en-GB" sz="1700" dirty="0" smtClean="0"/>
              <a:t>(a) to commit an offence to which this section applies; or</a:t>
            </a:r>
          </a:p>
          <a:p>
            <a:pPr lvl="1"/>
            <a:r>
              <a:rPr lang="en-GB" sz="1700" dirty="0" smtClean="0"/>
              <a:t>(b) to facilitate the commission of such an offence (whether by himself or by any other person);</a:t>
            </a:r>
          </a:p>
          <a:p>
            <a:r>
              <a:rPr lang="en-GB" sz="1700" dirty="0" smtClean="0"/>
              <a:t>(2) It is immaterial for the purposes of this section whether the further offence is to be committed on the same occasion as the unauthorised access offence or on any future occasion.</a:t>
            </a:r>
          </a:p>
          <a:p>
            <a:r>
              <a:rPr lang="en-GB" sz="1700" dirty="0" smtClean="0"/>
              <a:t>(4) A person may be guilty of an offence under this section even though the facts are such that the commission of the further offence is impossible.</a:t>
            </a:r>
          </a:p>
          <a:p>
            <a:r>
              <a:rPr lang="en-GB" sz="1700" dirty="0" smtClean="0"/>
              <a:t>(5) A person guilty of an offence under this section shall be liable—</a:t>
            </a:r>
          </a:p>
          <a:p>
            <a:pPr lvl="1"/>
            <a:r>
              <a:rPr lang="en-GB" sz="1700" dirty="0" smtClean="0"/>
              <a:t>(a) on summary conviction in England and Wales, to imprisonment for a term not exceeding 12 months (6 months in Scotland) or to a fine not exceeding the statutory maximum or to both.</a:t>
            </a:r>
            <a:endParaRPr lang="en-GB" sz="1700" dirty="0"/>
          </a:p>
        </p:txBody>
      </p:sp>
      <p:sp>
        <p:nvSpPr>
          <p:cNvPr id="4" name="Title 2"/>
          <p:cNvSpPr>
            <a:spLocks noGrp="1"/>
          </p:cNvSpPr>
          <p:nvPr>
            <p:ph type="title"/>
          </p:nvPr>
        </p:nvSpPr>
        <p:spPr>
          <a:xfrm>
            <a:off x="251520" y="188640"/>
            <a:ext cx="8712968" cy="648072"/>
          </a:xfrm>
        </p:spPr>
        <p:txBody>
          <a:bodyPr>
            <a:noAutofit/>
          </a:bodyPr>
          <a:lstStyle/>
          <a:p>
            <a:r>
              <a:rPr lang="en-GB" sz="2800" dirty="0"/>
              <a:t> </a:t>
            </a:r>
            <a:r>
              <a:rPr lang="en-GB" sz="2800" dirty="0" smtClean="0"/>
              <a:t>P6.2 </a:t>
            </a:r>
            <a:r>
              <a:rPr lang="en-GB" sz="2800" dirty="0"/>
              <a:t>– Legislation – Computer Misuse Act 1990</a:t>
            </a:r>
            <a:endParaRPr lang="en-US" sz="2800" dirty="0"/>
          </a:p>
        </p:txBody>
      </p:sp>
    </p:spTree>
    <p:extLst>
      <p:ext uri="{BB962C8B-B14F-4D97-AF65-F5344CB8AC3E}">
        <p14:creationId xmlns:p14="http://schemas.microsoft.com/office/powerpoint/2010/main" val="1529022125"/>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08720"/>
            <a:ext cx="8784976" cy="5616624"/>
          </a:xfrm>
        </p:spPr>
        <p:txBody>
          <a:bodyPr>
            <a:noAutofit/>
          </a:bodyPr>
          <a:lstStyle/>
          <a:p>
            <a:pPr marL="109728" indent="0">
              <a:buNone/>
            </a:pPr>
            <a:r>
              <a:rPr lang="en-GB" sz="1750" b="1" dirty="0" smtClean="0"/>
              <a:t>What the Law States – Part 3:</a:t>
            </a:r>
          </a:p>
          <a:p>
            <a:r>
              <a:rPr lang="en-GB" sz="1750" b="1" dirty="0" smtClean="0"/>
              <a:t>3 Unauthorised </a:t>
            </a:r>
            <a:r>
              <a:rPr lang="en-GB" sz="1750" b="1" dirty="0"/>
              <a:t>acts with intent to impair, or with recklessness as to impairing, operation of computer</a:t>
            </a:r>
            <a:r>
              <a:rPr lang="en-GB" sz="1750" b="1" dirty="0" smtClean="0"/>
              <a:t>,</a:t>
            </a:r>
            <a:endParaRPr lang="en-GB" sz="1750" b="1" dirty="0"/>
          </a:p>
          <a:p>
            <a:r>
              <a:rPr lang="en-GB" sz="1750" dirty="0"/>
              <a:t>(1</a:t>
            </a:r>
            <a:r>
              <a:rPr lang="en-GB" sz="1750" dirty="0" smtClean="0"/>
              <a:t>)	A </a:t>
            </a:r>
            <a:r>
              <a:rPr lang="en-GB" sz="1750" dirty="0"/>
              <a:t>person is guilty of an offence if—</a:t>
            </a:r>
          </a:p>
          <a:p>
            <a:pPr lvl="1"/>
            <a:r>
              <a:rPr lang="en-GB" sz="1750" dirty="0"/>
              <a:t>(a</a:t>
            </a:r>
            <a:r>
              <a:rPr lang="en-GB" sz="1750" dirty="0" smtClean="0"/>
              <a:t>) he </a:t>
            </a:r>
            <a:r>
              <a:rPr lang="en-GB" sz="1750" dirty="0"/>
              <a:t>does any unauthorised act in relation to a computer;</a:t>
            </a:r>
          </a:p>
          <a:p>
            <a:pPr lvl="1"/>
            <a:r>
              <a:rPr lang="en-GB" sz="1750" dirty="0"/>
              <a:t>(b</a:t>
            </a:r>
            <a:r>
              <a:rPr lang="en-GB" sz="1750" dirty="0" smtClean="0"/>
              <a:t>) at </a:t>
            </a:r>
            <a:r>
              <a:rPr lang="en-GB" sz="1750" dirty="0"/>
              <a:t>the time when he does the act he knows that it is unauthorised; and</a:t>
            </a:r>
          </a:p>
          <a:p>
            <a:r>
              <a:rPr lang="en-GB" sz="1750" dirty="0" smtClean="0"/>
              <a:t>(</a:t>
            </a:r>
            <a:r>
              <a:rPr lang="en-GB" sz="1750" dirty="0"/>
              <a:t>2</a:t>
            </a:r>
            <a:r>
              <a:rPr lang="en-GB" sz="1750" dirty="0" smtClean="0"/>
              <a:t>)	This </a:t>
            </a:r>
            <a:r>
              <a:rPr lang="en-GB" sz="1750" dirty="0"/>
              <a:t>subsection applies if the person intends by doing the act—</a:t>
            </a:r>
          </a:p>
          <a:p>
            <a:pPr lvl="1"/>
            <a:r>
              <a:rPr lang="en-GB" sz="1750" dirty="0"/>
              <a:t>(</a:t>
            </a:r>
            <a:r>
              <a:rPr lang="en-GB" sz="1750" dirty="0" smtClean="0"/>
              <a:t>a) to </a:t>
            </a:r>
            <a:r>
              <a:rPr lang="en-GB" sz="1750" dirty="0"/>
              <a:t>impair the operation of any computer;</a:t>
            </a:r>
          </a:p>
          <a:p>
            <a:pPr lvl="1"/>
            <a:r>
              <a:rPr lang="en-GB" sz="1750" dirty="0"/>
              <a:t>(b</a:t>
            </a:r>
            <a:r>
              <a:rPr lang="en-GB" sz="1750" dirty="0" smtClean="0"/>
              <a:t>) to </a:t>
            </a:r>
            <a:r>
              <a:rPr lang="en-GB" sz="1750" dirty="0"/>
              <a:t>prevent or hinder access to any program or data held in any computer;</a:t>
            </a:r>
          </a:p>
          <a:p>
            <a:pPr lvl="1"/>
            <a:r>
              <a:rPr lang="en-GB" sz="1750" dirty="0"/>
              <a:t>(c</a:t>
            </a:r>
            <a:r>
              <a:rPr lang="en-GB" sz="1750" dirty="0" smtClean="0"/>
              <a:t>) to </a:t>
            </a:r>
            <a:r>
              <a:rPr lang="en-GB" sz="1750" dirty="0"/>
              <a:t>impair the operation of any such program or the reliability of any such </a:t>
            </a:r>
            <a:r>
              <a:rPr lang="en-GB" sz="1750" dirty="0" smtClean="0"/>
              <a:t>data</a:t>
            </a:r>
            <a:endParaRPr lang="en-GB" sz="1750" dirty="0"/>
          </a:p>
          <a:p>
            <a:r>
              <a:rPr lang="en-GB" sz="1750" dirty="0" smtClean="0"/>
              <a:t>(3) A </a:t>
            </a:r>
            <a:r>
              <a:rPr lang="en-GB" sz="1750" dirty="0"/>
              <a:t>person guilty of an offence under this section shall be liable—</a:t>
            </a:r>
          </a:p>
          <a:p>
            <a:pPr lvl="1"/>
            <a:r>
              <a:rPr lang="en-GB" sz="1750" dirty="0"/>
              <a:t>(a</a:t>
            </a:r>
            <a:r>
              <a:rPr lang="en-GB" sz="1750" dirty="0" smtClean="0"/>
              <a:t>) on </a:t>
            </a:r>
            <a:r>
              <a:rPr lang="en-GB" sz="1750" dirty="0"/>
              <a:t>summary conviction in England and Wales, to imprisonment for a term not exceeding 12 months </a:t>
            </a:r>
            <a:r>
              <a:rPr lang="en-GB" sz="1750" dirty="0" smtClean="0"/>
              <a:t>(6 months in Scotland) or </a:t>
            </a:r>
            <a:r>
              <a:rPr lang="en-GB" sz="1750" dirty="0"/>
              <a:t>to a fine not exceeding the statutory maximum or to both;</a:t>
            </a:r>
          </a:p>
          <a:p>
            <a:pPr lvl="1"/>
            <a:r>
              <a:rPr lang="en-GB" sz="1750" dirty="0" smtClean="0"/>
              <a:t>(b) on </a:t>
            </a:r>
            <a:r>
              <a:rPr lang="en-GB" sz="1750" dirty="0"/>
              <a:t>conviction on indictment, to imprisonment for a term not exceeding ten years or to a fine or to </a:t>
            </a:r>
            <a:r>
              <a:rPr lang="en-GB" sz="1750" dirty="0" smtClean="0"/>
              <a:t>both</a:t>
            </a:r>
            <a:endParaRPr lang="en-GB" sz="1750" dirty="0"/>
          </a:p>
        </p:txBody>
      </p:sp>
      <p:sp>
        <p:nvSpPr>
          <p:cNvPr id="4" name="Title 2"/>
          <p:cNvSpPr>
            <a:spLocks noGrp="1"/>
          </p:cNvSpPr>
          <p:nvPr>
            <p:ph type="title"/>
          </p:nvPr>
        </p:nvSpPr>
        <p:spPr>
          <a:xfrm>
            <a:off x="251520" y="188640"/>
            <a:ext cx="8712968" cy="648072"/>
          </a:xfrm>
        </p:spPr>
        <p:txBody>
          <a:bodyPr>
            <a:noAutofit/>
          </a:bodyPr>
          <a:lstStyle/>
          <a:p>
            <a:r>
              <a:rPr lang="en-GB" sz="2800" dirty="0"/>
              <a:t> </a:t>
            </a:r>
            <a:r>
              <a:rPr lang="en-GB" sz="2800" dirty="0" smtClean="0"/>
              <a:t>P6.2 </a:t>
            </a:r>
            <a:r>
              <a:rPr lang="en-GB" sz="2800" dirty="0"/>
              <a:t>– Legislation – Computer Misuse Act 1990</a:t>
            </a:r>
            <a:endParaRPr lang="en-US" sz="2800" dirty="0"/>
          </a:p>
        </p:txBody>
      </p:sp>
    </p:spTree>
    <p:extLst>
      <p:ext uri="{BB962C8B-B14F-4D97-AF65-F5344CB8AC3E}">
        <p14:creationId xmlns:p14="http://schemas.microsoft.com/office/powerpoint/2010/main" val="1709496164"/>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3773" y="908720"/>
            <a:ext cx="8684231" cy="5379640"/>
          </a:xfrm>
        </p:spPr>
        <p:txBody>
          <a:bodyPr>
            <a:noAutofit/>
          </a:bodyPr>
          <a:lstStyle/>
          <a:p>
            <a:pPr marL="109728" indent="0">
              <a:buNone/>
            </a:pPr>
            <a:r>
              <a:rPr lang="en-GB" sz="2000" b="1" dirty="0" smtClean="0"/>
              <a:t>Why it is necessary</a:t>
            </a:r>
            <a:endParaRPr lang="en-GB" sz="2000" b="1" dirty="0"/>
          </a:p>
          <a:p>
            <a:r>
              <a:rPr lang="en-GB" sz="2000" dirty="0" smtClean="0"/>
              <a:t>Hacking </a:t>
            </a:r>
            <a:r>
              <a:rPr lang="en-GB" sz="2000" dirty="0"/>
              <a:t>has been around almost as long as the Internet; some people just love to </a:t>
            </a:r>
            <a:r>
              <a:rPr lang="en-GB" sz="2000" dirty="0" smtClean="0"/>
              <a:t>try </a:t>
            </a:r>
            <a:r>
              <a:rPr lang="en-GB" sz="2000" dirty="0"/>
              <a:t>and break into a computer system.</a:t>
            </a:r>
          </a:p>
          <a:p>
            <a:r>
              <a:rPr lang="en-GB" sz="2000" dirty="0" smtClean="0"/>
              <a:t>Prior </a:t>
            </a:r>
            <a:r>
              <a:rPr lang="en-GB" sz="2000" dirty="0"/>
              <a:t>to 1990, there was no legislation in place to tackle the problems caused </a:t>
            </a:r>
            <a:r>
              <a:rPr lang="en-GB" sz="2000" dirty="0" smtClean="0"/>
              <a:t>by </a:t>
            </a:r>
            <a:r>
              <a:rPr lang="en-GB" sz="2000" dirty="0"/>
              <a:t>hacking. Although everyone knew that it was wrong and should be against the </a:t>
            </a:r>
            <a:r>
              <a:rPr lang="en-GB" sz="2000" dirty="0" smtClean="0"/>
              <a:t>law</a:t>
            </a:r>
            <a:r>
              <a:rPr lang="en-GB" sz="2000" dirty="0"/>
              <a:t>, there was nothing that anyone could do about it.</a:t>
            </a:r>
          </a:p>
          <a:p>
            <a:r>
              <a:rPr lang="en-GB" sz="2000" dirty="0" smtClean="0"/>
              <a:t>As </a:t>
            </a:r>
            <a:r>
              <a:rPr lang="en-GB" sz="2000" dirty="0"/>
              <a:t>the problem grew, it became apparent that specific legislation was </a:t>
            </a:r>
            <a:r>
              <a:rPr lang="en-GB" sz="2000" dirty="0" smtClean="0"/>
              <a:t>needed </a:t>
            </a:r>
            <a:r>
              <a:rPr lang="en-GB" sz="2000" dirty="0"/>
              <a:t>to </a:t>
            </a:r>
            <a:r>
              <a:rPr lang="en-GB" sz="2000" dirty="0" smtClean="0"/>
              <a:t>enable </a:t>
            </a:r>
            <a:r>
              <a:rPr lang="en-GB" sz="2000" dirty="0"/>
              <a:t>hackers to be prosecuted under the </a:t>
            </a:r>
            <a:r>
              <a:rPr lang="en-GB" sz="2000" dirty="0" smtClean="0"/>
              <a:t>law. So</a:t>
            </a:r>
            <a:r>
              <a:rPr lang="en-GB" sz="2000" dirty="0"/>
              <a:t>, in 1990, the Computer Misuse Act was passed.</a:t>
            </a:r>
          </a:p>
          <a:p>
            <a:r>
              <a:rPr lang="en-GB" sz="2000" dirty="0" smtClean="0"/>
              <a:t>The </a:t>
            </a:r>
            <a:r>
              <a:rPr lang="en-GB" sz="2000" dirty="0"/>
              <a:t>Computer Misuse Act (1990) recognised the following new offences:</a:t>
            </a:r>
          </a:p>
          <a:p>
            <a:pPr lvl="1"/>
            <a:r>
              <a:rPr lang="en-GB" sz="2000" dirty="0" smtClean="0"/>
              <a:t>Unauthorised </a:t>
            </a:r>
            <a:r>
              <a:rPr lang="en-GB" sz="2000" dirty="0"/>
              <a:t>access to computer </a:t>
            </a:r>
            <a:r>
              <a:rPr lang="en-GB" sz="2000" dirty="0" smtClean="0"/>
              <a:t>material</a:t>
            </a:r>
          </a:p>
          <a:p>
            <a:pPr lvl="1"/>
            <a:r>
              <a:rPr lang="en-GB" sz="2000" dirty="0" smtClean="0"/>
              <a:t>Unauthorised </a:t>
            </a:r>
            <a:r>
              <a:rPr lang="en-GB" sz="2000" dirty="0"/>
              <a:t>access with intent to commit or facilitate a </a:t>
            </a:r>
            <a:r>
              <a:rPr lang="en-GB" sz="2000" dirty="0" smtClean="0"/>
              <a:t>crime</a:t>
            </a:r>
          </a:p>
          <a:p>
            <a:pPr lvl="1"/>
            <a:r>
              <a:rPr lang="en-GB" sz="2000" dirty="0" smtClean="0"/>
              <a:t>Unauthorised </a:t>
            </a:r>
            <a:r>
              <a:rPr lang="en-GB" sz="2000" dirty="0"/>
              <a:t>modification of computer </a:t>
            </a:r>
            <a:r>
              <a:rPr lang="en-GB" sz="2000" dirty="0" smtClean="0"/>
              <a:t>material.</a:t>
            </a:r>
          </a:p>
          <a:p>
            <a:pPr lvl="1"/>
            <a:r>
              <a:rPr lang="en-GB" sz="2000" dirty="0" smtClean="0"/>
              <a:t>Making</a:t>
            </a:r>
            <a:r>
              <a:rPr lang="en-GB" sz="2000" dirty="0"/>
              <a:t>, supplying or obtaining anything which can be used in computer misuse </a:t>
            </a:r>
            <a:r>
              <a:rPr lang="en-GB" sz="2000" dirty="0" smtClean="0"/>
              <a:t>offences.</a:t>
            </a:r>
          </a:p>
        </p:txBody>
      </p:sp>
      <p:sp>
        <p:nvSpPr>
          <p:cNvPr id="3" name="Title 2"/>
          <p:cNvSpPr>
            <a:spLocks noGrp="1"/>
          </p:cNvSpPr>
          <p:nvPr>
            <p:ph type="title"/>
          </p:nvPr>
        </p:nvSpPr>
        <p:spPr>
          <a:xfrm>
            <a:off x="251520" y="188640"/>
            <a:ext cx="8712968" cy="648072"/>
          </a:xfrm>
        </p:spPr>
        <p:txBody>
          <a:bodyPr>
            <a:noAutofit/>
          </a:bodyPr>
          <a:lstStyle/>
          <a:p>
            <a:r>
              <a:rPr lang="en-GB" sz="2800" dirty="0"/>
              <a:t> </a:t>
            </a:r>
            <a:r>
              <a:rPr lang="en-GB" sz="2800" dirty="0" smtClean="0"/>
              <a:t>P6.2 </a:t>
            </a:r>
            <a:r>
              <a:rPr lang="en-GB" sz="2800" dirty="0"/>
              <a:t>– Legislation – Computer Misuse Act 1990</a:t>
            </a:r>
            <a:endParaRPr lang="en-US" sz="2800" dirty="0"/>
          </a:p>
        </p:txBody>
      </p:sp>
    </p:spTree>
    <p:extLst>
      <p:ext uri="{BB962C8B-B14F-4D97-AF65-F5344CB8AC3E}">
        <p14:creationId xmlns:p14="http://schemas.microsoft.com/office/powerpoint/2010/main" val="26467784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3773" y="908720"/>
            <a:ext cx="8684231" cy="5523656"/>
          </a:xfrm>
        </p:spPr>
        <p:txBody>
          <a:bodyPr>
            <a:noAutofit/>
          </a:bodyPr>
          <a:lstStyle/>
          <a:p>
            <a:r>
              <a:rPr lang="en-GB" sz="2000" dirty="0" smtClean="0"/>
              <a:t>At the end of the day the Computer Misuse Act is there to prevent unauthorised access or damage. The things that it covers without mentioning the names include Viruses (creating and planting), Hacking (internally and externally) DDOS, Spam and Junk emails, directed damage to systems with the intent on causing any slowdown or hindrance to companies.</a:t>
            </a:r>
          </a:p>
          <a:p>
            <a:r>
              <a:rPr lang="en-GB" sz="2000" dirty="0" smtClean="0"/>
              <a:t>Despite the 30 years of attempting stopping, hacking and Viruses still happen to this day. Virus checkers, firewalls, constant upgrades and preventative measures like SSL still have weaknesses that can leave </a:t>
            </a:r>
            <a:r>
              <a:rPr lang="en-GB" sz="2000" dirty="0"/>
              <a:t>companies </a:t>
            </a:r>
            <a:r>
              <a:rPr lang="en-GB" sz="2000" dirty="0" smtClean="0"/>
              <a:t>vulnerable.</a:t>
            </a:r>
          </a:p>
          <a:p>
            <a:r>
              <a:rPr lang="en-GB" sz="2000" dirty="0" smtClean="0"/>
              <a:t>The Computer Misuse Act does not prevent the damage but is there to punish those caught. The Act only applies to Britain, every other country has their own versions but some countries do not have any.</a:t>
            </a:r>
          </a:p>
          <a:p>
            <a:pPr marL="109728" indent="0">
              <a:buNone/>
            </a:pPr>
            <a:r>
              <a:rPr lang="en-GB" sz="2000" b="1" dirty="0"/>
              <a:t>Task </a:t>
            </a:r>
            <a:r>
              <a:rPr lang="en-GB" sz="2000" b="1" dirty="0" smtClean="0"/>
              <a:t>20</a:t>
            </a:r>
            <a:r>
              <a:rPr lang="en-GB" sz="2000" b="1" dirty="0" smtClean="0"/>
              <a:t> </a:t>
            </a:r>
            <a:r>
              <a:rPr lang="en-GB" sz="2000" b="1" dirty="0" smtClean="0"/>
              <a:t>– </a:t>
            </a:r>
            <a:r>
              <a:rPr lang="en-GB" sz="2000" b="1" dirty="0" smtClean="0"/>
              <a:t>P6.2</a:t>
            </a:r>
            <a:r>
              <a:rPr lang="en-GB" sz="2000" dirty="0" smtClean="0"/>
              <a:t> </a:t>
            </a:r>
            <a:r>
              <a:rPr lang="en-GB" sz="2000" dirty="0"/>
              <a:t>- Produce a </a:t>
            </a:r>
            <a:r>
              <a:rPr lang="en-GB" sz="2000" b="1" dirty="0"/>
              <a:t>report</a:t>
            </a:r>
            <a:r>
              <a:rPr lang="en-GB" sz="2000" dirty="0"/>
              <a:t> describing the Computer Misuse Act, and what protections for </a:t>
            </a:r>
            <a:r>
              <a:rPr lang="en-GB" sz="2000" dirty="0" smtClean="0"/>
              <a:t>businesses it </a:t>
            </a:r>
            <a:r>
              <a:rPr lang="en-GB" sz="2000" dirty="0"/>
              <a:t>provides</a:t>
            </a:r>
            <a:r>
              <a:rPr lang="en-GB" sz="2000" dirty="0" smtClean="0"/>
              <a:t>.</a:t>
            </a:r>
          </a:p>
          <a:p>
            <a:endParaRPr lang="en-GB" sz="2000" dirty="0"/>
          </a:p>
        </p:txBody>
      </p:sp>
      <p:sp>
        <p:nvSpPr>
          <p:cNvPr id="4" name="Title 1"/>
          <p:cNvSpPr txBox="1">
            <a:spLocks/>
          </p:cNvSpPr>
          <p:nvPr/>
        </p:nvSpPr>
        <p:spPr>
          <a:xfrm>
            <a:off x="251520" y="188640"/>
            <a:ext cx="8640960" cy="504056"/>
          </a:xfrm>
          <a:prstGeom prst="rect">
            <a:avLst/>
          </a:prstGeom>
        </p:spPr>
        <p:txBody>
          <a:bodyPr vert="horz" lIns="0" tIns="0" rIns="0" bIns="0" rtlCol="0" anchor="b" anchorCtr="0">
            <a:normAutofit fontScale="67500" lnSpcReduction="20000"/>
            <a:scene3d>
              <a:camera prst="orthographicFront"/>
              <a:lightRig rig="soft" dir="t"/>
            </a:scene3d>
            <a:sp3d prstMaterial="softEdge">
              <a:bevelT w="25400" h="25400"/>
            </a:sp3d>
          </a:bodyPr>
          <a:lstStyle>
            <a:lvl1pPr algn="ctr"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a:t> </a:t>
            </a:r>
            <a:r>
              <a:rPr lang="en-GB" dirty="0" smtClean="0"/>
              <a:t>P6.2 </a:t>
            </a:r>
            <a:r>
              <a:rPr lang="en-GB" dirty="0"/>
              <a:t>– Legislation – Computer Misuse Act 1990</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790390378"/>
              </p:ext>
            </p:extLst>
          </p:nvPr>
        </p:nvGraphicFramePr>
        <p:xfrm>
          <a:off x="683568" y="6021288"/>
          <a:ext cx="7992888" cy="391800"/>
        </p:xfrm>
        <a:graphic>
          <a:graphicData uri="http://schemas.openxmlformats.org/drawingml/2006/table">
            <a:tbl>
              <a:tblPr firstRow="1" bandRow="1">
                <a:tableStyleId>{5C22544A-7EE6-4342-B048-85BDC9FD1C3A}</a:tableStyleId>
              </a:tblPr>
              <a:tblGrid>
                <a:gridCol w="2376264"/>
                <a:gridCol w="5616624"/>
              </a:tblGrid>
              <a:tr h="391800">
                <a:tc>
                  <a:txBody>
                    <a:bodyPr/>
                    <a:lstStyle/>
                    <a:p>
                      <a:pPr marL="713232" lvl="1" indent="-457200" algn="ctr"/>
                      <a:r>
                        <a:rPr lang="en-GB" sz="1800" dirty="0" smtClean="0">
                          <a:solidFill>
                            <a:schemeClr val="tx1"/>
                          </a:solidFill>
                          <a:latin typeface="Calibri" pitchFamily="34" charset="0"/>
                          <a:cs typeface="Calibri" pitchFamily="34" charset="0"/>
                        </a:rPr>
                        <a:t>What is it?</a:t>
                      </a:r>
                    </a:p>
                  </a:txBody>
                  <a:tcPr>
                    <a:solidFill>
                      <a:schemeClr val="tx2">
                        <a:lumMod val="20000"/>
                        <a:lumOff val="80000"/>
                      </a:schemeClr>
                    </a:solidFill>
                  </a:tcPr>
                </a:tc>
                <a:tc>
                  <a:txBody>
                    <a:bodyPr/>
                    <a:lstStyle/>
                    <a:p>
                      <a:pPr algn="ctr"/>
                      <a:r>
                        <a:rPr lang="en-GB" sz="1800" dirty="0" smtClean="0">
                          <a:solidFill>
                            <a:schemeClr val="tx1"/>
                          </a:solidFill>
                          <a:latin typeface="Calibri" pitchFamily="34" charset="0"/>
                          <a:cs typeface="Calibri" pitchFamily="34" charset="0"/>
                        </a:rPr>
                        <a:t>How your Company could</a:t>
                      </a:r>
                      <a:r>
                        <a:rPr lang="en-GB" sz="1800" baseline="0" dirty="0" smtClean="0">
                          <a:solidFill>
                            <a:schemeClr val="tx1"/>
                          </a:solidFill>
                          <a:latin typeface="Calibri" pitchFamily="34" charset="0"/>
                          <a:cs typeface="Calibri" pitchFamily="34" charset="0"/>
                        </a:rPr>
                        <a:t> </a:t>
                      </a:r>
                      <a:r>
                        <a:rPr lang="en-GB" sz="1800" dirty="0" smtClean="0">
                          <a:solidFill>
                            <a:schemeClr val="tx1"/>
                          </a:solidFill>
                          <a:latin typeface="Calibri" pitchFamily="34" charset="0"/>
                          <a:cs typeface="Calibri" pitchFamily="34" charset="0"/>
                        </a:rPr>
                        <a:t>Adhere </a:t>
                      </a:r>
                      <a:r>
                        <a:rPr lang="en-GB" sz="1800" dirty="0" smtClean="0">
                          <a:solidFill>
                            <a:schemeClr val="tx1"/>
                          </a:solidFill>
                          <a:latin typeface="Calibri" pitchFamily="34" charset="0"/>
                          <a:cs typeface="Calibri" pitchFamily="34" charset="0"/>
                        </a:rPr>
                        <a:t>to Legislation</a:t>
                      </a:r>
                      <a:endParaRPr lang="en-GB" dirty="0">
                        <a:solidFill>
                          <a:schemeClr val="tx1"/>
                        </a:solidFill>
                        <a:latin typeface="Calibri" pitchFamily="34" charset="0"/>
                        <a:cs typeface="Calibri" pitchFamily="34" charset="0"/>
                      </a:endParaRPr>
                    </a:p>
                  </a:txBody>
                  <a:tcPr>
                    <a:solidFill>
                      <a:schemeClr val="tx2">
                        <a:lumMod val="20000"/>
                        <a:lumOff val="80000"/>
                      </a:schemeClr>
                    </a:solidFill>
                  </a:tcPr>
                </a:tc>
              </a:tr>
            </a:tbl>
          </a:graphicData>
        </a:graphic>
      </p:graphicFrame>
    </p:spTree>
    <p:extLst>
      <p:ext uri="{BB962C8B-B14F-4D97-AF65-F5344CB8AC3E}">
        <p14:creationId xmlns:p14="http://schemas.microsoft.com/office/powerpoint/2010/main" val="7436660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544616"/>
          </a:xfrm>
        </p:spPr>
        <p:txBody>
          <a:bodyPr>
            <a:noAutofit/>
          </a:bodyPr>
          <a:lstStyle/>
          <a:p>
            <a:pPr marL="109728" indent="0">
              <a:buNone/>
            </a:pPr>
            <a:r>
              <a:rPr lang="en-GB" sz="1530" b="1" dirty="0" smtClean="0"/>
              <a:t>Task </a:t>
            </a:r>
            <a:r>
              <a:rPr lang="en-GB" sz="1530" b="1" dirty="0"/>
              <a:t>1 – P4.1 – </a:t>
            </a:r>
            <a:r>
              <a:rPr lang="en-GB" sz="1530" dirty="0"/>
              <a:t>Describe for your School why there is a need for an IT policy to be in place and the dangers that exist that the policy is designed to protect against.</a:t>
            </a:r>
          </a:p>
          <a:p>
            <a:pPr marL="109728" indent="0">
              <a:buNone/>
            </a:pPr>
            <a:r>
              <a:rPr lang="en-GB" sz="1530" b="1" dirty="0" smtClean="0"/>
              <a:t>Task </a:t>
            </a:r>
            <a:r>
              <a:rPr lang="en-GB" sz="1530" b="1" dirty="0"/>
              <a:t>2 – P4.2 – </a:t>
            </a:r>
            <a:r>
              <a:rPr lang="en-GB" sz="1530" dirty="0"/>
              <a:t>Using 2 different business models and the </a:t>
            </a:r>
            <a:r>
              <a:rPr lang="en-GB" sz="1530" u="sng" dirty="0">
                <a:hlinkClick r:id="rId2" action="ppaction://hlinkfile"/>
              </a:rPr>
              <a:t>Report Template</a:t>
            </a:r>
            <a:r>
              <a:rPr lang="en-GB" sz="1530" dirty="0"/>
              <a:t>, define the Companies Purpose, Functions, Location and Types of Data they manage from day to day.</a:t>
            </a:r>
          </a:p>
          <a:p>
            <a:pPr marL="109728" indent="0">
              <a:buNone/>
            </a:pPr>
            <a:r>
              <a:rPr lang="en-GB" sz="1530" b="1" dirty="0" smtClean="0"/>
              <a:t>Task </a:t>
            </a:r>
            <a:r>
              <a:rPr lang="en-GB" sz="1530" b="1" dirty="0"/>
              <a:t>3 – P4.3 – </a:t>
            </a:r>
            <a:r>
              <a:rPr lang="en-GB" sz="1530" dirty="0"/>
              <a:t>Using 2 different business models and the </a:t>
            </a:r>
            <a:r>
              <a:rPr lang="en-GB" sz="1530" u="sng" dirty="0">
                <a:hlinkClick r:id="rId2" action="ppaction://hlinkfile"/>
              </a:rPr>
              <a:t>Report Template</a:t>
            </a:r>
            <a:r>
              <a:rPr lang="en-GB" sz="1530" dirty="0"/>
              <a:t>, define the Policy Purpose and Policy Audience.</a:t>
            </a:r>
          </a:p>
          <a:p>
            <a:pPr marL="109728" indent="0">
              <a:buNone/>
            </a:pPr>
            <a:r>
              <a:rPr lang="en-GB" sz="1530" b="1" dirty="0" smtClean="0"/>
              <a:t>Task </a:t>
            </a:r>
            <a:r>
              <a:rPr lang="en-GB" sz="1530" b="1" dirty="0"/>
              <a:t>4 – P4.4 – </a:t>
            </a:r>
            <a:r>
              <a:rPr lang="en-GB" sz="1530" dirty="0"/>
              <a:t>Using 2 different business models and the </a:t>
            </a:r>
            <a:r>
              <a:rPr lang="en-GB" sz="1530" u="sng" dirty="0">
                <a:hlinkClick r:id="rId2" action="ppaction://hlinkfile"/>
              </a:rPr>
              <a:t>Report Template</a:t>
            </a:r>
            <a:r>
              <a:rPr lang="en-GB" sz="1530" dirty="0"/>
              <a:t>, define the Companies Policy on </a:t>
            </a:r>
            <a:r>
              <a:rPr lang="en-GB" sz="1530" b="1" dirty="0"/>
              <a:t>Passwords</a:t>
            </a:r>
            <a:r>
              <a:rPr lang="en-GB" sz="1530" dirty="0"/>
              <a:t> procedures.</a:t>
            </a:r>
          </a:p>
          <a:p>
            <a:pPr marL="109728" indent="0">
              <a:buNone/>
            </a:pPr>
            <a:r>
              <a:rPr lang="en-GB" sz="1530" b="1" dirty="0" smtClean="0"/>
              <a:t>Task </a:t>
            </a:r>
            <a:r>
              <a:rPr lang="en-GB" sz="1530" b="1" dirty="0"/>
              <a:t>5 – P4.5 – </a:t>
            </a:r>
            <a:r>
              <a:rPr lang="en-GB" sz="1530" dirty="0"/>
              <a:t>Using 2 different business models and the </a:t>
            </a:r>
            <a:r>
              <a:rPr lang="en-GB" sz="1530" u="sng" dirty="0">
                <a:hlinkClick r:id="rId2" action="ppaction://hlinkfile"/>
              </a:rPr>
              <a:t>Report Template</a:t>
            </a:r>
            <a:r>
              <a:rPr lang="en-GB" sz="1530" dirty="0"/>
              <a:t>, define the Companies Policy on </a:t>
            </a:r>
            <a:r>
              <a:rPr lang="en-GB" sz="1530" b="1" dirty="0"/>
              <a:t>Email</a:t>
            </a:r>
            <a:r>
              <a:rPr lang="en-GB" sz="1530" dirty="0"/>
              <a:t> procedures.</a:t>
            </a:r>
          </a:p>
          <a:p>
            <a:pPr marL="109728" indent="0">
              <a:buNone/>
            </a:pPr>
            <a:r>
              <a:rPr lang="en-GB" sz="1530" b="1" dirty="0" smtClean="0"/>
              <a:t>Task </a:t>
            </a:r>
            <a:r>
              <a:rPr lang="en-GB" sz="1530" b="1" dirty="0"/>
              <a:t>6 – P4.6 – </a:t>
            </a:r>
            <a:r>
              <a:rPr lang="en-GB" sz="1530" dirty="0"/>
              <a:t>Using 2 different business models and the </a:t>
            </a:r>
            <a:r>
              <a:rPr lang="en-GB" sz="1530" u="sng" dirty="0">
                <a:hlinkClick r:id="rId2" action="ppaction://hlinkfile"/>
              </a:rPr>
              <a:t>Report Template</a:t>
            </a:r>
            <a:r>
              <a:rPr lang="en-GB" sz="1530" dirty="0"/>
              <a:t>, define the Companies Policy on </a:t>
            </a:r>
            <a:r>
              <a:rPr lang="en-GB" sz="1530" b="1" dirty="0"/>
              <a:t>Cyber Bullying and tracking </a:t>
            </a:r>
            <a:r>
              <a:rPr lang="en-GB" sz="1530" dirty="0"/>
              <a:t> procedures.</a:t>
            </a:r>
          </a:p>
          <a:p>
            <a:pPr marL="109728" indent="0">
              <a:buNone/>
            </a:pPr>
            <a:r>
              <a:rPr lang="en-GB" sz="1530" b="1" dirty="0" smtClean="0"/>
              <a:t>Task </a:t>
            </a:r>
            <a:r>
              <a:rPr lang="en-GB" sz="1530" b="1" dirty="0"/>
              <a:t>7 – P4.7 – </a:t>
            </a:r>
            <a:r>
              <a:rPr lang="en-GB" sz="1530" dirty="0"/>
              <a:t>Using 2 different business models and the </a:t>
            </a:r>
            <a:r>
              <a:rPr lang="en-GB" sz="1530" u="sng" dirty="0">
                <a:hlinkClick r:id="rId2" action="ppaction://hlinkfile"/>
              </a:rPr>
              <a:t>Report Template</a:t>
            </a:r>
            <a:r>
              <a:rPr lang="en-GB" sz="1530" dirty="0"/>
              <a:t>, define the Companies Policy on </a:t>
            </a:r>
            <a:r>
              <a:rPr lang="en-GB" sz="1530" b="1" dirty="0"/>
              <a:t>Access Privileges</a:t>
            </a:r>
            <a:r>
              <a:rPr lang="en-GB" sz="1530" dirty="0"/>
              <a:t> procedures.</a:t>
            </a:r>
          </a:p>
          <a:p>
            <a:pPr marL="109728" indent="0">
              <a:buNone/>
            </a:pPr>
            <a:r>
              <a:rPr lang="en-GB" sz="1530" b="1" dirty="0" smtClean="0"/>
              <a:t>Task </a:t>
            </a:r>
            <a:r>
              <a:rPr lang="en-GB" sz="1530" b="1" dirty="0"/>
              <a:t>8 – P4.8 – </a:t>
            </a:r>
            <a:r>
              <a:rPr lang="en-GB" sz="1530" dirty="0"/>
              <a:t>Using 2 different business models and the </a:t>
            </a:r>
            <a:r>
              <a:rPr lang="en-GB" sz="1530" u="sng" dirty="0">
                <a:hlinkClick r:id="rId2" action="ppaction://hlinkfile"/>
              </a:rPr>
              <a:t>Report Template</a:t>
            </a:r>
            <a:r>
              <a:rPr lang="en-GB" sz="1530" dirty="0"/>
              <a:t>, define the Companies Policy on </a:t>
            </a:r>
            <a:r>
              <a:rPr lang="en-GB" sz="1530" b="1" dirty="0"/>
              <a:t>Backup and Disaster Recovery</a:t>
            </a:r>
            <a:r>
              <a:rPr lang="en-GB" sz="1530" dirty="0"/>
              <a:t> procedures.</a:t>
            </a:r>
          </a:p>
          <a:p>
            <a:pPr marL="109728" indent="0">
              <a:buNone/>
            </a:pPr>
            <a:r>
              <a:rPr lang="en-GB" sz="1530" b="1" dirty="0" smtClean="0"/>
              <a:t>Task </a:t>
            </a:r>
            <a:r>
              <a:rPr lang="en-GB" sz="1530" b="1" dirty="0"/>
              <a:t>9 – P4.9 – </a:t>
            </a:r>
            <a:r>
              <a:rPr lang="en-GB" sz="1530" dirty="0"/>
              <a:t>Using 2 different business models and the </a:t>
            </a:r>
            <a:r>
              <a:rPr lang="en-GB" sz="1530" u="sng" dirty="0">
                <a:hlinkClick r:id="rId2" action="ppaction://hlinkfile"/>
              </a:rPr>
              <a:t>Report Template</a:t>
            </a:r>
            <a:r>
              <a:rPr lang="en-GB" sz="1530" dirty="0"/>
              <a:t>, define the Companies Policy on </a:t>
            </a:r>
            <a:r>
              <a:rPr lang="en-GB" sz="1530" b="1" dirty="0"/>
              <a:t>Network Security and Policy</a:t>
            </a:r>
            <a:r>
              <a:rPr lang="en-GB" sz="1530" dirty="0"/>
              <a:t> procedures.</a:t>
            </a:r>
          </a:p>
          <a:p>
            <a:pPr marL="109728" indent="0">
              <a:buNone/>
            </a:pPr>
            <a:r>
              <a:rPr lang="en-GB" sz="1530" b="1" dirty="0" smtClean="0"/>
              <a:t>Task </a:t>
            </a:r>
            <a:r>
              <a:rPr lang="en-GB" sz="1530" b="1" dirty="0"/>
              <a:t>10 – P4.10– </a:t>
            </a:r>
            <a:r>
              <a:rPr lang="en-GB" sz="1530" dirty="0"/>
              <a:t>Using 2 different business models and the </a:t>
            </a:r>
            <a:r>
              <a:rPr lang="en-GB" sz="1530" u="sng" dirty="0">
                <a:hlinkClick r:id="rId2" action="ppaction://hlinkfile"/>
              </a:rPr>
              <a:t>Report Template</a:t>
            </a:r>
            <a:r>
              <a:rPr lang="en-GB" sz="1530" dirty="0"/>
              <a:t>, define the Companies Policy on </a:t>
            </a:r>
            <a:r>
              <a:rPr lang="en-GB" sz="1530" b="1" dirty="0"/>
              <a:t>Physical Controls</a:t>
            </a:r>
            <a:r>
              <a:rPr lang="en-GB" sz="1530" dirty="0"/>
              <a:t> procedures</a:t>
            </a:r>
            <a:r>
              <a:rPr lang="en-GB" sz="1530" dirty="0" smtClean="0"/>
              <a:t>.</a:t>
            </a:r>
            <a:endParaRPr lang="en-GB" sz="1530" dirty="0"/>
          </a:p>
        </p:txBody>
      </p:sp>
      <p:sp>
        <p:nvSpPr>
          <p:cNvPr id="3" name="Title 2"/>
          <p:cNvSpPr>
            <a:spLocks noGrp="1"/>
          </p:cNvSpPr>
          <p:nvPr>
            <p:ph type="title"/>
          </p:nvPr>
        </p:nvSpPr>
        <p:spPr>
          <a:xfrm>
            <a:off x="230832" y="116632"/>
            <a:ext cx="8733656" cy="792088"/>
          </a:xfrm>
        </p:spPr>
        <p:txBody>
          <a:bodyPr>
            <a:normAutofit/>
          </a:bodyPr>
          <a:lstStyle/>
          <a:p>
            <a:r>
              <a:rPr lang="en-GB" sz="2900" dirty="0"/>
              <a:t>P4, P5, P6, D1 and </a:t>
            </a:r>
            <a:r>
              <a:rPr lang="en-GB" sz="2900" dirty="0" smtClean="0"/>
              <a:t>D1 – Assessment Criteria</a:t>
            </a:r>
            <a:endParaRPr lang="en-GB" sz="2900" dirty="0"/>
          </a:p>
        </p:txBody>
      </p:sp>
    </p:spTree>
    <p:extLst>
      <p:ext uri="{BB962C8B-B14F-4D97-AF65-F5344CB8AC3E}">
        <p14:creationId xmlns:p14="http://schemas.microsoft.com/office/powerpoint/2010/main" val="239888617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544616"/>
          </a:xfrm>
        </p:spPr>
        <p:txBody>
          <a:bodyPr>
            <a:noAutofit/>
          </a:bodyPr>
          <a:lstStyle/>
          <a:p>
            <a:pPr marL="109728" indent="0">
              <a:buNone/>
            </a:pPr>
            <a:r>
              <a:rPr lang="en-GB" sz="1500" b="1" dirty="0" smtClean="0"/>
              <a:t>Task </a:t>
            </a:r>
            <a:r>
              <a:rPr lang="en-GB" sz="1500" b="1" dirty="0"/>
              <a:t>11 – P4.11 – </a:t>
            </a:r>
            <a:r>
              <a:rPr lang="en-GB" sz="1500" dirty="0"/>
              <a:t>Using 2 different business models and the </a:t>
            </a:r>
            <a:r>
              <a:rPr lang="en-GB" sz="1500" u="sng" dirty="0">
                <a:hlinkClick r:id="rId2" action="ppaction://hlinkfile"/>
              </a:rPr>
              <a:t>Report Template</a:t>
            </a:r>
            <a:r>
              <a:rPr lang="en-GB" sz="1500" dirty="0"/>
              <a:t>, define the Companies Policy on </a:t>
            </a:r>
            <a:r>
              <a:rPr lang="en-GB" sz="1500" b="1" dirty="0"/>
              <a:t>Asset Management</a:t>
            </a:r>
            <a:r>
              <a:rPr lang="en-GB" sz="1500" dirty="0"/>
              <a:t> procedures.</a:t>
            </a:r>
          </a:p>
          <a:p>
            <a:pPr marL="109728" indent="0">
              <a:buNone/>
            </a:pPr>
            <a:r>
              <a:rPr lang="en-GB" sz="1500" b="1" dirty="0" smtClean="0"/>
              <a:t>Task </a:t>
            </a:r>
            <a:r>
              <a:rPr lang="en-GB" sz="1500" b="1" dirty="0"/>
              <a:t>12 – P4.12 – </a:t>
            </a:r>
            <a:r>
              <a:rPr lang="en-GB" sz="1500" dirty="0"/>
              <a:t>Using 2 different business models and the </a:t>
            </a:r>
            <a:r>
              <a:rPr lang="en-GB" sz="1500" u="sng" dirty="0">
                <a:hlinkClick r:id="rId2" action="ppaction://hlinkfile"/>
              </a:rPr>
              <a:t>Report Template</a:t>
            </a:r>
            <a:r>
              <a:rPr lang="en-GB" sz="1500" dirty="0"/>
              <a:t>, define the Companies Policy on </a:t>
            </a:r>
            <a:r>
              <a:rPr lang="en-GB" sz="1500" b="1" dirty="0"/>
              <a:t>User Responsibility </a:t>
            </a:r>
            <a:r>
              <a:rPr lang="en-GB" sz="1500" dirty="0"/>
              <a:t>and </a:t>
            </a:r>
            <a:r>
              <a:rPr lang="en-GB" sz="1500" b="1" dirty="0"/>
              <a:t>Issue Reporting </a:t>
            </a:r>
            <a:r>
              <a:rPr lang="en-GB" sz="1500" dirty="0"/>
              <a:t>procedures.</a:t>
            </a:r>
          </a:p>
          <a:p>
            <a:pPr marL="109728" indent="0">
              <a:buNone/>
            </a:pPr>
            <a:r>
              <a:rPr lang="en-GB" sz="1500" b="1" dirty="0" smtClean="0"/>
              <a:t>Task </a:t>
            </a:r>
            <a:r>
              <a:rPr lang="en-GB" sz="1500" b="1" dirty="0"/>
              <a:t>13 – D1.1 – </a:t>
            </a:r>
            <a:r>
              <a:rPr lang="en-GB" sz="1500" dirty="0"/>
              <a:t>Using 2 different business models and the </a:t>
            </a:r>
            <a:r>
              <a:rPr lang="en-GB" sz="1500" u="sng" dirty="0">
                <a:hlinkClick r:id="rId2" action="ppaction://hlinkfile"/>
              </a:rPr>
              <a:t>Report Template</a:t>
            </a:r>
            <a:r>
              <a:rPr lang="en-GB" sz="1500" dirty="0"/>
              <a:t>, recommend modifications to policies and guidelines for managing organisational IT security issues.</a:t>
            </a:r>
          </a:p>
          <a:p>
            <a:pPr marL="109728" indent="0">
              <a:buNone/>
            </a:pPr>
            <a:r>
              <a:rPr lang="en-GB" sz="1500" b="1" dirty="0" smtClean="0"/>
              <a:t>Task </a:t>
            </a:r>
            <a:r>
              <a:rPr lang="en-GB" sz="1500" b="1" dirty="0"/>
              <a:t>14 – P5.1 – </a:t>
            </a:r>
            <a:r>
              <a:rPr lang="en-GB" sz="1500" dirty="0"/>
              <a:t>Describe in brief terms what a Contract of Employment is.</a:t>
            </a:r>
          </a:p>
          <a:p>
            <a:pPr marL="109728" indent="0">
              <a:buNone/>
            </a:pPr>
            <a:r>
              <a:rPr lang="en-GB" sz="1500" b="1" dirty="0" smtClean="0"/>
              <a:t>Task </a:t>
            </a:r>
            <a:r>
              <a:rPr lang="en-GB" sz="1500" b="1" dirty="0"/>
              <a:t>15 (P5.2)</a:t>
            </a:r>
            <a:r>
              <a:rPr lang="en-GB" sz="1500" dirty="0"/>
              <a:t> - Produce a report describing how </a:t>
            </a:r>
            <a:r>
              <a:rPr lang="en-GB" sz="1500" b="1" dirty="0"/>
              <a:t>DBS</a:t>
            </a:r>
            <a:r>
              <a:rPr lang="en-GB" sz="1500" dirty="0"/>
              <a:t> checks can have an impact on Employment Contracts and can affect Employee choice..</a:t>
            </a:r>
          </a:p>
          <a:p>
            <a:pPr marL="109728" indent="0">
              <a:buNone/>
            </a:pPr>
            <a:r>
              <a:rPr lang="en-GB" sz="1500" b="1" dirty="0" smtClean="0"/>
              <a:t>Task </a:t>
            </a:r>
            <a:r>
              <a:rPr lang="en-GB" sz="1500" b="1" dirty="0"/>
              <a:t>16 – P5.3 - </a:t>
            </a:r>
            <a:r>
              <a:rPr lang="en-GB" sz="1500" dirty="0"/>
              <a:t>Using 2 employment contracts, one admin staff or one employee and one contract staff, analyse in a report with evidence how these contracts can affect security within a business.</a:t>
            </a:r>
          </a:p>
          <a:p>
            <a:pPr marL="109728" indent="0">
              <a:buNone/>
            </a:pPr>
            <a:r>
              <a:rPr lang="en-GB" sz="1500" b="1" dirty="0"/>
              <a:t>Task 17 – D2.1 – </a:t>
            </a:r>
            <a:r>
              <a:rPr lang="en-GB" sz="1500" dirty="0"/>
              <a:t>Using 2 different business models and the </a:t>
            </a:r>
            <a:r>
              <a:rPr lang="en-GB" sz="1500" u="sng" dirty="0">
                <a:hlinkClick r:id="rId2" action="ppaction://hlinkfile"/>
              </a:rPr>
              <a:t>Report Template</a:t>
            </a:r>
            <a:r>
              <a:rPr lang="en-GB" sz="1500" dirty="0"/>
              <a:t>, explain and evaluate how </a:t>
            </a:r>
            <a:r>
              <a:rPr lang="en-GB" sz="1500" b="1" dirty="0"/>
              <a:t>Employment Contracts</a:t>
            </a:r>
            <a:r>
              <a:rPr lang="en-GB" sz="1500" dirty="0"/>
              <a:t> can affect the security of your business.</a:t>
            </a:r>
          </a:p>
          <a:p>
            <a:pPr marL="109728" indent="0">
              <a:buNone/>
            </a:pPr>
            <a:r>
              <a:rPr lang="en-GB" sz="1500" b="1" dirty="0"/>
              <a:t>Task 18 – D2.2 – </a:t>
            </a:r>
            <a:r>
              <a:rPr lang="en-GB" sz="1500" dirty="0"/>
              <a:t>Make recommendations and evaluate How these recommendations to </a:t>
            </a:r>
            <a:r>
              <a:rPr lang="en-GB" sz="1500" b="1" dirty="0"/>
              <a:t>Employment Contracts </a:t>
            </a:r>
            <a:r>
              <a:rPr lang="en-GB" sz="1500" dirty="0"/>
              <a:t>would improve the policies and guidelines.</a:t>
            </a:r>
          </a:p>
          <a:p>
            <a:pPr marL="109728" indent="0">
              <a:buNone/>
            </a:pPr>
            <a:r>
              <a:rPr lang="en-GB" sz="1500" b="1" dirty="0" smtClean="0"/>
              <a:t>Task </a:t>
            </a:r>
            <a:r>
              <a:rPr lang="en-GB" sz="1500" b="1" dirty="0"/>
              <a:t>19 – P6.1</a:t>
            </a:r>
            <a:r>
              <a:rPr lang="en-GB" sz="1500" dirty="0"/>
              <a:t> - Produce a </a:t>
            </a:r>
            <a:r>
              <a:rPr lang="en-GB" sz="1500" b="1" dirty="0"/>
              <a:t>report</a:t>
            </a:r>
            <a:r>
              <a:rPr lang="en-GB" sz="1500" dirty="0"/>
              <a:t> describing the risks and the measures employees /employers need to consider when dealing within data held</a:t>
            </a:r>
          </a:p>
          <a:p>
            <a:pPr marL="109728" indent="0">
              <a:buNone/>
            </a:pPr>
            <a:r>
              <a:rPr lang="en-GB" sz="1500" b="1" dirty="0" smtClean="0"/>
              <a:t>Task </a:t>
            </a:r>
            <a:r>
              <a:rPr lang="en-GB" sz="1500" b="1" dirty="0"/>
              <a:t>20 – P6.2</a:t>
            </a:r>
            <a:r>
              <a:rPr lang="en-GB" sz="1500" dirty="0"/>
              <a:t> - Produce a </a:t>
            </a:r>
            <a:r>
              <a:rPr lang="en-GB" sz="1500" b="1" dirty="0"/>
              <a:t>report</a:t>
            </a:r>
            <a:r>
              <a:rPr lang="en-GB" sz="1500" dirty="0"/>
              <a:t> describing the Computer Misuse Act, and what protections for businesses it provides</a:t>
            </a:r>
            <a:r>
              <a:rPr lang="en-GB" sz="1500" dirty="0" smtClean="0"/>
              <a:t>.</a:t>
            </a:r>
            <a:endParaRPr lang="en-GB" sz="1500" dirty="0"/>
          </a:p>
        </p:txBody>
      </p:sp>
      <p:sp>
        <p:nvSpPr>
          <p:cNvPr id="3" name="Title 2"/>
          <p:cNvSpPr>
            <a:spLocks noGrp="1"/>
          </p:cNvSpPr>
          <p:nvPr>
            <p:ph type="title"/>
          </p:nvPr>
        </p:nvSpPr>
        <p:spPr>
          <a:xfrm>
            <a:off x="230832" y="116632"/>
            <a:ext cx="8733656" cy="792088"/>
          </a:xfrm>
        </p:spPr>
        <p:txBody>
          <a:bodyPr>
            <a:normAutofit/>
          </a:bodyPr>
          <a:lstStyle/>
          <a:p>
            <a:r>
              <a:rPr lang="en-GB" sz="2900" dirty="0"/>
              <a:t>P4, P5, P6, D1 and </a:t>
            </a:r>
            <a:r>
              <a:rPr lang="en-GB" sz="2900" dirty="0" smtClean="0"/>
              <a:t>D1 – Assessment Criteria</a:t>
            </a:r>
            <a:endParaRPr lang="en-GB" sz="2900" dirty="0"/>
          </a:p>
        </p:txBody>
      </p:sp>
    </p:spTree>
    <p:extLst>
      <p:ext uri="{BB962C8B-B14F-4D97-AF65-F5344CB8AC3E}">
        <p14:creationId xmlns:p14="http://schemas.microsoft.com/office/powerpoint/2010/main" val="21809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9"/>
            <a:ext cx="8712968" cy="5256584"/>
          </a:xfrm>
        </p:spPr>
        <p:txBody>
          <a:bodyPr>
            <a:noAutofit/>
          </a:bodyPr>
          <a:lstStyle/>
          <a:p>
            <a:pPr marL="269875" indent="-255588"/>
            <a:r>
              <a:rPr lang="en-GB" sz="1450" b="1" dirty="0" smtClean="0"/>
              <a:t>P4</a:t>
            </a:r>
            <a:r>
              <a:rPr lang="en-GB" sz="1450" dirty="0" smtClean="0"/>
              <a:t> </a:t>
            </a:r>
            <a:r>
              <a:rPr lang="en-GB" sz="1450" dirty="0"/>
              <a:t>The learner should explain at least three different policies and guidelines for managing organisational IT security and give details of the purpose and scope for these. This could be in the form of a report. </a:t>
            </a:r>
          </a:p>
          <a:p>
            <a:pPr marL="269875" indent="-255588"/>
            <a:r>
              <a:rPr lang="en-GB" sz="1450" b="1" dirty="0"/>
              <a:t>P5</a:t>
            </a:r>
            <a:r>
              <a:rPr lang="en-GB" sz="1450" dirty="0"/>
              <a:t> The learner should evidence at least three different types of employment contract for junior, middle management and senior management and explain how their generic roles and responsibilities and the wording of the contracts might be used to implement the security procedures within an organisation. This could be evidenced as a report with copies of the contracts to support explanations. </a:t>
            </a:r>
          </a:p>
          <a:p>
            <a:pPr marL="269875" indent="-255588"/>
            <a:r>
              <a:rPr lang="en-GB" sz="1450" b="1" dirty="0"/>
              <a:t>P6</a:t>
            </a:r>
            <a:r>
              <a:rPr lang="en-GB" sz="1450" dirty="0"/>
              <a:t> The learner should assess the laws relating to security and privacy which are relevant to the United Kingdom and consider how they affect institutions. They could relate this to identified organisations to support their work. This could be presented as a report. </a:t>
            </a:r>
          </a:p>
          <a:p>
            <a:pPr marL="269875" indent="-255588"/>
            <a:r>
              <a:rPr lang="en-GB" sz="1450" dirty="0"/>
              <a:t>For distinction criterion </a:t>
            </a:r>
            <a:r>
              <a:rPr lang="en-GB" sz="1450" b="1" dirty="0"/>
              <a:t>D1</a:t>
            </a:r>
            <a:r>
              <a:rPr lang="en-GB" sz="1450" dirty="0"/>
              <a:t> the learner must use policies and guidelines relating to information security used within an identified organisation potentially using those reviewed in P4. The learner should describe and comment on the policies and procedures and recommend modifications to them identifying how these recommendations would improve the policies and guidelines. This could be evidenced in the form of a report. </a:t>
            </a:r>
          </a:p>
          <a:p>
            <a:pPr marL="269875" indent="-255588"/>
            <a:r>
              <a:rPr lang="en-GB" sz="1450" dirty="0"/>
              <a:t>For distinction criterion </a:t>
            </a:r>
            <a:r>
              <a:rPr lang="en-GB" sz="1450" b="1" dirty="0"/>
              <a:t>D2</a:t>
            </a:r>
            <a:r>
              <a:rPr lang="en-GB" sz="1450" dirty="0"/>
              <a:t> The learner must have the opportunity to review contracts of employment and the components that will enable an organisation to protect themselves. As this is an extension of P5, learners should extend their explanations to review how organisations can further improve their security by including policies </a:t>
            </a:r>
            <a:r>
              <a:rPr lang="en-GB" sz="1450" dirty="0" smtClean="0"/>
              <a:t>within </a:t>
            </a:r>
            <a:r>
              <a:rPr lang="en-GB" sz="1450" dirty="0"/>
              <a:t>contracts of employment and how this may impact on the organisation as a whole. This could be evidenced through a report or presentation but must include sufficient details to support their review.</a:t>
            </a:r>
            <a:endParaRPr lang="en-GB" sz="1450" dirty="0">
              <a:latin typeface="Calibri" pitchFamily="34" charset="0"/>
              <a:cs typeface="Calibri" pitchFamily="34" charset="0"/>
            </a:endParaRPr>
          </a:p>
        </p:txBody>
      </p:sp>
      <p:sp>
        <p:nvSpPr>
          <p:cNvPr id="3" name="Title 2"/>
          <p:cNvSpPr>
            <a:spLocks noGrp="1"/>
          </p:cNvSpPr>
          <p:nvPr>
            <p:ph type="title"/>
          </p:nvPr>
        </p:nvSpPr>
        <p:spPr>
          <a:xfrm>
            <a:off x="230832" y="116632"/>
            <a:ext cx="8733656" cy="720080"/>
          </a:xfrm>
        </p:spPr>
        <p:txBody>
          <a:bodyPr>
            <a:noAutofit/>
          </a:bodyPr>
          <a:lstStyle/>
          <a:p>
            <a:r>
              <a:rPr lang="en-GB" sz="3000" dirty="0"/>
              <a:t>Assessment Criterion </a:t>
            </a:r>
            <a:r>
              <a:rPr lang="en-GB" sz="3000" dirty="0" smtClean="0"/>
              <a:t>P4, P5, P6, D1 and D1</a:t>
            </a:r>
            <a:endParaRPr lang="en-GB" sz="3000" dirty="0"/>
          </a:p>
        </p:txBody>
      </p:sp>
    </p:spTree>
    <p:extLst>
      <p:ext uri="{BB962C8B-B14F-4D97-AF65-F5344CB8AC3E}">
        <p14:creationId xmlns:p14="http://schemas.microsoft.com/office/powerpoint/2010/main" val="39437871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16624"/>
          </a:xfrm>
        </p:spPr>
        <p:txBody>
          <a:bodyPr>
            <a:noAutofit/>
          </a:bodyPr>
          <a:lstStyle/>
          <a:p>
            <a:pPr marL="266700" indent="-266700"/>
            <a:r>
              <a:rPr lang="en-GB" sz="1800" dirty="0" smtClean="0"/>
              <a:t>The </a:t>
            </a:r>
            <a:r>
              <a:rPr lang="en-GB" sz="1800" dirty="0"/>
              <a:t>internet has samples of model security policies which are actually in use and the centre will have one too. Learners should research these and obtain copies of one or two comparing their ideas for policies and procedures with those from a real organisation such as the learning centre or an identified organisation. The learner will develop their reasoning so that they are able to move from general discussion to evaluating policies and guidelines which have been designed for a specific </a:t>
            </a:r>
            <a:r>
              <a:rPr lang="en-GB" sz="1800" dirty="0" smtClean="0"/>
              <a:t>use </a:t>
            </a:r>
            <a:r>
              <a:rPr lang="en-GB" sz="1800" dirty="0"/>
              <a:t>within an organisation. </a:t>
            </a:r>
          </a:p>
          <a:p>
            <a:pPr marL="266700" indent="-266700"/>
            <a:r>
              <a:rPr lang="en-GB" sz="1800" dirty="0"/>
              <a:t>The learner should have a clear understanding of the type of organisation they are working with such as its functions, locations(s) and types of data it uses and then be able to review current policies and procedures for the organisation making recommendations for improvements. The learners should also consider how an organisations policies and procedures are linked to an individual’s contract of employment and the responsibilities and liabilities these place on the employee. </a:t>
            </a:r>
          </a:p>
          <a:p>
            <a:pPr marL="266700" indent="-266700"/>
            <a:r>
              <a:rPr lang="en-GB" sz="1800" dirty="0"/>
              <a:t>With regards to legislation learners should focus on what each of the Acts means, the purpose of the act and the implications for an organisation or individual. With constantly changing legislation learners should review and </a:t>
            </a:r>
            <a:r>
              <a:rPr lang="en-GB" sz="1800" dirty="0" smtClean="0"/>
              <a:t>consider new </a:t>
            </a:r>
            <a:r>
              <a:rPr lang="en-GB" sz="1800" dirty="0"/>
              <a:t>or outline legislation or revisions that may affect an organisation in this way. </a:t>
            </a:r>
            <a:endParaRPr lang="en-GB" sz="1800" dirty="0" smtClean="0"/>
          </a:p>
        </p:txBody>
      </p:sp>
      <p:sp>
        <p:nvSpPr>
          <p:cNvPr id="3" name="Title 2"/>
          <p:cNvSpPr>
            <a:spLocks noGrp="1"/>
          </p:cNvSpPr>
          <p:nvPr>
            <p:ph type="title"/>
          </p:nvPr>
        </p:nvSpPr>
        <p:spPr>
          <a:xfrm>
            <a:off x="251520" y="116632"/>
            <a:ext cx="8640960" cy="576064"/>
          </a:xfrm>
        </p:spPr>
        <p:txBody>
          <a:bodyPr>
            <a:noAutofit/>
          </a:bodyPr>
          <a:lstStyle/>
          <a:p>
            <a:r>
              <a:rPr lang="en-GB" sz="1600" dirty="0" smtClean="0"/>
              <a:t>LO3 -  Understand </a:t>
            </a:r>
            <a:r>
              <a:rPr lang="en-GB" sz="1600" dirty="0"/>
              <a:t>the organisational issues affecting the security of IT systems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688632"/>
          </a:xfrm>
        </p:spPr>
        <p:txBody>
          <a:bodyPr>
            <a:noAutofit/>
          </a:bodyPr>
          <a:lstStyle/>
          <a:p>
            <a:pPr marL="177800" indent="-177800"/>
            <a:r>
              <a:rPr lang="en-GB" sz="1270" dirty="0"/>
              <a:t>Every company that uses computers, email, the internet, and software on a daily basis should have information technology (IT) policies in place. It is important for employees to know what is expected and required of them when using the technology provided by their employer, and it is critical for a company to protect itself by having policies to govern areas such as personal internet and email usage, security, software and hardware inventory and data retention. It is also important for the business owner to know the potential lost time and productivity at their business because of personal internet usage</a:t>
            </a:r>
            <a:r>
              <a:rPr lang="en-GB" sz="1270" dirty="0" smtClean="0"/>
              <a:t>.</a:t>
            </a:r>
          </a:p>
          <a:p>
            <a:pPr marL="177800" indent="-177800"/>
            <a:r>
              <a:rPr lang="en-GB" sz="1270" dirty="0"/>
              <a:t>Without written policies, there are no standards to reference when both sticky and status quo situations arise, such as those highlighted above.</a:t>
            </a:r>
          </a:p>
          <a:p>
            <a:pPr marL="177800" indent="-177800"/>
            <a:r>
              <a:rPr lang="en-GB" sz="1270" dirty="0"/>
              <a:t>So, what exactly are the IT policies that every company should have? There are six areas that need to be addressed:</a:t>
            </a:r>
          </a:p>
          <a:p>
            <a:pPr lvl="1"/>
            <a:r>
              <a:rPr lang="en-GB" sz="1270" b="1" dirty="0"/>
              <a:t>Acceptable Use of Technology</a:t>
            </a:r>
            <a:r>
              <a:rPr lang="en-GB" sz="1270" dirty="0"/>
              <a:t>: Guidelines for the use of computers, fax machines, telephones, internet, email, and voicemail and the consequences for misuse</a:t>
            </a:r>
            <a:r>
              <a:rPr lang="en-GB" sz="1270" dirty="0" smtClean="0"/>
              <a:t>.</a:t>
            </a:r>
            <a:endParaRPr lang="en-GB" sz="1270" dirty="0"/>
          </a:p>
          <a:p>
            <a:pPr lvl="1"/>
            <a:r>
              <a:rPr lang="en-GB" sz="1270" b="1" dirty="0"/>
              <a:t>Security</a:t>
            </a:r>
            <a:r>
              <a:rPr lang="en-GB" sz="1270" dirty="0"/>
              <a:t>: Guidelines for passwords, levels of access to the network, virus protection, confidentiality, and the usage of data</a:t>
            </a:r>
            <a:r>
              <a:rPr lang="en-GB" sz="1270" dirty="0" smtClean="0"/>
              <a:t>.</a:t>
            </a:r>
            <a:endParaRPr lang="en-GB" sz="1270" dirty="0"/>
          </a:p>
          <a:p>
            <a:pPr lvl="1"/>
            <a:r>
              <a:rPr lang="en-GB" sz="1270" b="1" dirty="0"/>
              <a:t>Disaster Recovery</a:t>
            </a:r>
            <a:r>
              <a:rPr lang="en-GB" sz="1270" dirty="0"/>
              <a:t>: Guidelines for data recovery in the event of a disaster, and data backup methods</a:t>
            </a:r>
            <a:r>
              <a:rPr lang="en-GB" sz="1270" dirty="0" smtClean="0"/>
              <a:t>.</a:t>
            </a:r>
            <a:r>
              <a:rPr lang="en-GB" sz="1270" dirty="0"/>
              <a:t/>
            </a:r>
            <a:br>
              <a:rPr lang="en-GB" sz="1270" dirty="0"/>
            </a:br>
            <a:r>
              <a:rPr lang="en-GB" sz="1270" b="1" dirty="0" smtClean="0"/>
              <a:t>Technology </a:t>
            </a:r>
            <a:r>
              <a:rPr lang="en-GB" sz="1270" b="1" dirty="0"/>
              <a:t>Standards</a:t>
            </a:r>
            <a:r>
              <a:rPr lang="en-GB" sz="1270" dirty="0"/>
              <a:t>: Guidelines to determine the type of software, hardware, and systems will be purchased and used at the company, including those that are prohibited (for example, instant messenger or mp3 music download software</a:t>
            </a:r>
            <a:r>
              <a:rPr lang="en-GB" sz="1270" dirty="0" smtClean="0"/>
              <a:t>).</a:t>
            </a:r>
          </a:p>
          <a:p>
            <a:pPr lvl="1"/>
            <a:r>
              <a:rPr lang="en-GB" sz="1270" b="1" dirty="0" smtClean="0"/>
              <a:t>Network </a:t>
            </a:r>
            <a:r>
              <a:rPr lang="en-GB" sz="1270" b="1" dirty="0"/>
              <a:t>Set up and Documentation</a:t>
            </a:r>
            <a:r>
              <a:rPr lang="en-GB" sz="1270" dirty="0"/>
              <a:t>: Guidelines regarding how the network is configured, how to add new employees to the network, permission levels for employees, and licensing of software</a:t>
            </a:r>
            <a:r>
              <a:rPr lang="en-GB" sz="1270" dirty="0" smtClean="0"/>
              <a:t>.</a:t>
            </a:r>
            <a:endParaRPr lang="en-GB" sz="1270" dirty="0"/>
          </a:p>
          <a:p>
            <a:pPr lvl="1"/>
            <a:r>
              <a:rPr lang="en-GB" sz="1270" b="1" dirty="0"/>
              <a:t>IT Services</a:t>
            </a:r>
            <a:r>
              <a:rPr lang="en-GB" sz="1270" dirty="0"/>
              <a:t>: Guidelines to determine how technology needs and problems will be addressed, who in the organization is responsible for employee technical support, maintenance, installation, and long-term technology </a:t>
            </a:r>
            <a:r>
              <a:rPr lang="en-GB" sz="1270" dirty="0" smtClean="0"/>
              <a:t>planning.</a:t>
            </a:r>
          </a:p>
          <a:p>
            <a:pPr marL="0" lvl="1" indent="0">
              <a:buNone/>
            </a:pPr>
            <a:r>
              <a:rPr lang="en-GB" sz="1270" b="1" dirty="0" smtClean="0"/>
              <a:t>Task 1 – P4.1 – </a:t>
            </a:r>
            <a:r>
              <a:rPr lang="en-GB" sz="1270" dirty="0" smtClean="0"/>
              <a:t>Describe for your School why there is a need for an IT policy to be in place and the dangers that exist </a:t>
            </a:r>
            <a:r>
              <a:rPr lang="en-GB" sz="1270" dirty="0" smtClean="0"/>
              <a:t>that </a:t>
            </a:r>
            <a:r>
              <a:rPr lang="en-GB" sz="1270" dirty="0" smtClean="0"/>
              <a:t>the policy is designed to protect against.</a:t>
            </a:r>
            <a:endParaRPr lang="en-GB" sz="1270" dirty="0"/>
          </a:p>
        </p:txBody>
      </p:sp>
      <p:sp>
        <p:nvSpPr>
          <p:cNvPr id="3" name="Title 2"/>
          <p:cNvSpPr>
            <a:spLocks noGrp="1"/>
          </p:cNvSpPr>
          <p:nvPr>
            <p:ph type="title"/>
          </p:nvPr>
        </p:nvSpPr>
        <p:spPr>
          <a:xfrm>
            <a:off x="251520" y="116632"/>
            <a:ext cx="8640960" cy="576064"/>
          </a:xfrm>
        </p:spPr>
        <p:txBody>
          <a:bodyPr>
            <a:noAutofit/>
          </a:bodyPr>
          <a:lstStyle/>
          <a:p>
            <a:r>
              <a:rPr lang="en-GB" sz="2800" dirty="0" smtClean="0"/>
              <a:t>P4.1 -  Policies and Procedures - Analysis</a:t>
            </a:r>
            <a:endParaRPr lang="en-GB" sz="2800" dirty="0"/>
          </a:p>
        </p:txBody>
      </p:sp>
    </p:spTree>
    <p:extLst>
      <p:ext uri="{BB962C8B-B14F-4D97-AF65-F5344CB8AC3E}">
        <p14:creationId xmlns:p14="http://schemas.microsoft.com/office/powerpoint/2010/main" val="2654240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4896544"/>
          </a:xfrm>
        </p:spPr>
        <p:txBody>
          <a:bodyPr>
            <a:noAutofit/>
          </a:bodyPr>
          <a:lstStyle/>
          <a:p>
            <a:r>
              <a:rPr lang="en-GB" sz="1600" dirty="0" smtClean="0"/>
              <a:t>On a larger scale, company IT policies tend to be standard across sites, the same IT policy in Subway in Chislehurst will be the same as the Subway in Ballymena, Corby, Glasgow. The risks are the same, the policies vary slightly depending on the nature of the business, the information the company manages and the security threats that have been successful or attempted from the past.</a:t>
            </a:r>
          </a:p>
          <a:p>
            <a:r>
              <a:rPr lang="en-GB" sz="1600" dirty="0" smtClean="0"/>
              <a:t>Staff at these companies will be aware of these policies, specifically when </a:t>
            </a:r>
            <a:r>
              <a:rPr lang="en-GB" sz="1600" dirty="0" smtClean="0"/>
              <a:t>it comes </a:t>
            </a:r>
            <a:r>
              <a:rPr lang="en-GB" sz="1600" dirty="0" smtClean="0"/>
              <a:t>to more sensitive information. Most companies get their staff to sigh an AUP, Acceptable Use Policy. In schools there should be one by the door to every classroom that has a computer.</a:t>
            </a:r>
          </a:p>
          <a:p>
            <a:r>
              <a:rPr lang="en-GB" sz="1600" dirty="0" smtClean="0"/>
              <a:t>Companies write these to protect themselves and their customers. Using two policies you will need to analyse, compare and review these based on a range of criteria that needs to be set.</a:t>
            </a:r>
          </a:p>
          <a:p>
            <a:endParaRPr lang="en-GB" sz="1600" dirty="0" smtClean="0"/>
          </a:p>
          <a:p>
            <a:endParaRPr lang="en-GB" sz="1200" dirty="0" smtClean="0"/>
          </a:p>
          <a:p>
            <a:endParaRPr lang="en-GB" sz="1200" dirty="0"/>
          </a:p>
          <a:p>
            <a:endParaRPr lang="en-GB" sz="1600" dirty="0" smtClean="0"/>
          </a:p>
          <a:p>
            <a:pPr marL="109728" indent="0">
              <a:buNone/>
            </a:pPr>
            <a:r>
              <a:rPr lang="en-GB" sz="1600" b="1" dirty="0" smtClean="0"/>
              <a:t>Task 2 – P4.2 – </a:t>
            </a:r>
            <a:r>
              <a:rPr lang="en-GB" sz="1600" dirty="0" smtClean="0"/>
              <a:t>Using 2 different business models and the </a:t>
            </a:r>
            <a:r>
              <a:rPr lang="en-GB" sz="1600" dirty="0" smtClean="0">
                <a:hlinkClick r:id="rId2" action="ppaction://hlinkfile"/>
              </a:rPr>
              <a:t>Report Template</a:t>
            </a:r>
            <a:r>
              <a:rPr lang="en-GB" sz="1600" dirty="0" smtClean="0"/>
              <a:t>, define the Companies Purpose, Functions, Location and Types of Data they manage from day to day.</a:t>
            </a:r>
          </a:p>
        </p:txBody>
      </p:sp>
      <p:sp>
        <p:nvSpPr>
          <p:cNvPr id="3" name="Title 2"/>
          <p:cNvSpPr>
            <a:spLocks noGrp="1"/>
          </p:cNvSpPr>
          <p:nvPr>
            <p:ph type="title"/>
          </p:nvPr>
        </p:nvSpPr>
        <p:spPr>
          <a:xfrm>
            <a:off x="251520" y="116632"/>
            <a:ext cx="8640960" cy="576064"/>
          </a:xfrm>
        </p:spPr>
        <p:txBody>
          <a:bodyPr>
            <a:noAutofit/>
          </a:bodyPr>
          <a:lstStyle/>
          <a:p>
            <a:r>
              <a:rPr lang="en-GB" sz="2800" dirty="0" smtClean="0"/>
              <a:t>P4.2 -  Policies and Procedures</a:t>
            </a:r>
            <a:endParaRPr lang="en-GB" sz="2800" dirty="0"/>
          </a:p>
        </p:txBody>
      </p:sp>
      <p:graphicFrame>
        <p:nvGraphicFramePr>
          <p:cNvPr id="4" name="Table 3"/>
          <p:cNvGraphicFramePr>
            <a:graphicFrameLocks noGrp="1"/>
          </p:cNvGraphicFramePr>
          <p:nvPr>
            <p:extLst>
              <p:ext uri="{D42A27DB-BD31-4B8C-83A1-F6EECF244321}">
                <p14:modId xmlns:p14="http://schemas.microsoft.com/office/powerpoint/2010/main" val="1891260955"/>
              </p:ext>
            </p:extLst>
          </p:nvPr>
        </p:nvGraphicFramePr>
        <p:xfrm>
          <a:off x="395536" y="3861048"/>
          <a:ext cx="8424936" cy="914400"/>
        </p:xfrm>
        <a:graphic>
          <a:graphicData uri="http://schemas.openxmlformats.org/drawingml/2006/table">
            <a:tbl>
              <a:tblPr firstRow="1" bandRow="1">
                <a:tableStyleId>{ED083AE6-46FA-4A59-8FB0-9F97EB10719F}</a:tableStyleId>
              </a:tblPr>
              <a:tblGrid>
                <a:gridCol w="2808312"/>
                <a:gridCol w="2808312"/>
                <a:gridCol w="2808312"/>
              </a:tblGrid>
              <a:tr h="192021">
                <a:tc>
                  <a:txBody>
                    <a:bodyPr/>
                    <a:lstStyle/>
                    <a:p>
                      <a:pPr algn="ctr"/>
                      <a:r>
                        <a:rPr lang="en-GB" sz="1400" b="1" dirty="0" smtClean="0">
                          <a:hlinkClick r:id="rId3" action="ppaction://hlinkfile"/>
                        </a:rPr>
                        <a:t>Bath University</a:t>
                      </a:r>
                      <a:endParaRPr lang="en-GB" sz="1400" b="1" dirty="0">
                        <a:solidFill>
                          <a:schemeClr val="tx1"/>
                        </a:solidFill>
                      </a:endParaRPr>
                    </a:p>
                  </a:txBody>
                  <a:tcPr/>
                </a:tc>
                <a:tc>
                  <a:txBody>
                    <a:bodyPr/>
                    <a:lstStyle/>
                    <a:p>
                      <a:pPr algn="ctr"/>
                      <a:r>
                        <a:rPr lang="en-GB" sz="1400" b="1" dirty="0" smtClean="0">
                          <a:hlinkClick r:id="rId4" action="ppaction://hlinkfile"/>
                        </a:rPr>
                        <a:t>Co-op</a:t>
                      </a:r>
                      <a:endParaRPr lang="en-GB" sz="1400" b="1" dirty="0">
                        <a:solidFill>
                          <a:schemeClr val="tx1"/>
                        </a:solidFill>
                      </a:endParaRPr>
                    </a:p>
                  </a:txBody>
                  <a:tcPr/>
                </a:tc>
                <a:tc>
                  <a:txBody>
                    <a:bodyPr/>
                    <a:lstStyle/>
                    <a:p>
                      <a:pPr algn="ctr"/>
                      <a:r>
                        <a:rPr lang="en-GB" sz="1400" b="1" dirty="0" smtClean="0">
                          <a:hlinkClick r:id="rId5" action="ppaction://hlinkfile"/>
                        </a:rPr>
                        <a:t>Greggs</a:t>
                      </a:r>
                      <a:endParaRPr lang="en-GB" sz="1400" b="1" dirty="0">
                        <a:solidFill>
                          <a:schemeClr val="tx1"/>
                        </a:solidFill>
                      </a:endParaRPr>
                    </a:p>
                  </a:txBody>
                  <a:tcPr/>
                </a:tc>
              </a:tr>
              <a:tr h="192021">
                <a:tc>
                  <a:txBody>
                    <a:bodyPr/>
                    <a:lstStyle/>
                    <a:p>
                      <a:pPr algn="ctr"/>
                      <a:r>
                        <a:rPr lang="en-GB" sz="1400" b="1" dirty="0" smtClean="0">
                          <a:hlinkClick r:id="rId6" action="ppaction://hlinkfile"/>
                        </a:rPr>
                        <a:t>Princeton</a:t>
                      </a:r>
                      <a:r>
                        <a:rPr lang="en-GB" sz="1400" b="1" baseline="0" dirty="0" smtClean="0">
                          <a:hlinkClick r:id="rId6" action="ppaction://hlinkfile"/>
                        </a:rPr>
                        <a:t> University</a:t>
                      </a:r>
                      <a:endParaRPr lang="en-GB" sz="1400" b="1" dirty="0">
                        <a:solidFill>
                          <a:schemeClr val="tx1"/>
                        </a:solidFill>
                      </a:endParaRPr>
                    </a:p>
                  </a:txBody>
                  <a:tcPr/>
                </a:tc>
                <a:tc>
                  <a:txBody>
                    <a:bodyPr/>
                    <a:lstStyle/>
                    <a:p>
                      <a:pPr algn="ctr"/>
                      <a:r>
                        <a:rPr lang="en-GB" sz="1400" b="1" dirty="0" smtClean="0">
                          <a:hlinkClick r:id="rId7" action="ppaction://hlinkfile"/>
                        </a:rPr>
                        <a:t>Asda</a:t>
                      </a:r>
                      <a:endParaRPr lang="en-GB" sz="1400" b="1" dirty="0">
                        <a:solidFill>
                          <a:schemeClr val="tx1"/>
                        </a:solidFill>
                      </a:endParaRPr>
                    </a:p>
                  </a:txBody>
                  <a:tcPr/>
                </a:tc>
                <a:tc>
                  <a:txBody>
                    <a:bodyPr/>
                    <a:lstStyle/>
                    <a:p>
                      <a:pPr algn="ctr"/>
                      <a:r>
                        <a:rPr lang="en-GB" sz="1400" b="1" dirty="0" smtClean="0">
                          <a:hlinkClick r:id="rId8" action="ppaction://hlinkfile"/>
                        </a:rPr>
                        <a:t>McDonalds</a:t>
                      </a:r>
                      <a:endParaRPr lang="en-GB" sz="1400" b="1" dirty="0">
                        <a:solidFill>
                          <a:schemeClr val="tx1"/>
                        </a:solidFill>
                      </a:endParaRPr>
                    </a:p>
                  </a:txBody>
                  <a:tcPr/>
                </a:tc>
              </a:tr>
              <a:tr h="192021">
                <a:tc>
                  <a:txBody>
                    <a:bodyPr/>
                    <a:lstStyle/>
                    <a:p>
                      <a:pPr algn="ctr"/>
                      <a:r>
                        <a:rPr lang="en-GB" sz="1400" b="1" dirty="0" smtClean="0">
                          <a:hlinkClick r:id="rId9" action="ppaction://hlinkfile"/>
                        </a:rPr>
                        <a:t>MIT University</a:t>
                      </a:r>
                      <a:endParaRPr lang="en-GB" sz="1400" b="1" dirty="0">
                        <a:solidFill>
                          <a:schemeClr val="tx1"/>
                        </a:solidFill>
                      </a:endParaRPr>
                    </a:p>
                  </a:txBody>
                  <a:tcPr/>
                </a:tc>
                <a:tc>
                  <a:txBody>
                    <a:bodyPr/>
                    <a:lstStyle/>
                    <a:p>
                      <a:pPr algn="ctr"/>
                      <a:r>
                        <a:rPr lang="en-GB" sz="1400" b="1" dirty="0" smtClean="0">
                          <a:hlinkClick r:id="rId10" action="ppaction://hlinkfile"/>
                        </a:rPr>
                        <a:t>Morrisons</a:t>
                      </a:r>
                      <a:endParaRPr lang="en-GB" sz="1400" b="1" dirty="0">
                        <a:solidFill>
                          <a:schemeClr val="tx1"/>
                        </a:solidFill>
                      </a:endParaRPr>
                    </a:p>
                  </a:txBody>
                  <a:tcPr/>
                </a:tc>
                <a:tc>
                  <a:txBody>
                    <a:bodyPr/>
                    <a:lstStyle/>
                    <a:p>
                      <a:pPr algn="ctr"/>
                      <a:r>
                        <a:rPr lang="en-GB" sz="1400" b="1" dirty="0" smtClean="0">
                          <a:hlinkClick r:id="rId11" action="ppaction://hlinkfile"/>
                        </a:rPr>
                        <a:t>Subway</a:t>
                      </a:r>
                      <a:endParaRPr lang="en-GB" sz="1400" b="1" dirty="0">
                        <a:solidFill>
                          <a:schemeClr val="tx1"/>
                        </a:solidFill>
                      </a:endParaRPr>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973496821"/>
              </p:ext>
            </p:extLst>
          </p:nvPr>
        </p:nvGraphicFramePr>
        <p:xfrm>
          <a:off x="395536" y="5733256"/>
          <a:ext cx="8424936" cy="706120"/>
        </p:xfrm>
        <a:graphic>
          <a:graphicData uri="http://schemas.openxmlformats.org/drawingml/2006/table">
            <a:tbl>
              <a:tblPr firstRow="1" bandRow="1">
                <a:tableStyleId>{5C22544A-7EE6-4342-B048-85BDC9FD1C3A}</a:tableStyleId>
              </a:tblPr>
              <a:tblGrid>
                <a:gridCol w="1080120"/>
                <a:gridCol w="1080120"/>
                <a:gridCol w="1044116"/>
                <a:gridCol w="1044116"/>
                <a:gridCol w="1008112"/>
                <a:gridCol w="1008112"/>
                <a:gridCol w="1080120"/>
                <a:gridCol w="1080120"/>
              </a:tblGrid>
              <a:tr h="139040">
                <a:tc gridSpan="2">
                  <a:txBody>
                    <a:bodyPr/>
                    <a:lstStyle/>
                    <a:p>
                      <a:pPr algn="ctr"/>
                      <a:r>
                        <a:rPr lang="en-GB" sz="1600" dirty="0" smtClean="0"/>
                        <a:t>Purpose</a:t>
                      </a:r>
                      <a:endParaRPr lang="en-GB" sz="1600" dirty="0"/>
                    </a:p>
                  </a:txBody>
                  <a:tcPr/>
                </a:tc>
                <a:tc hMerge="1">
                  <a:txBody>
                    <a:bodyPr/>
                    <a:lstStyle/>
                    <a:p>
                      <a:endParaRPr lang="en-GB"/>
                    </a:p>
                  </a:txBody>
                  <a:tcPr/>
                </a:tc>
                <a:tc gridSpan="2">
                  <a:txBody>
                    <a:bodyPr/>
                    <a:lstStyle/>
                    <a:p>
                      <a:pPr algn="ctr"/>
                      <a:r>
                        <a:rPr lang="en-GB" sz="1600" dirty="0" smtClean="0"/>
                        <a:t>Function</a:t>
                      </a:r>
                      <a:endParaRPr lang="en-GB" sz="1600" dirty="0"/>
                    </a:p>
                  </a:txBody>
                  <a:tcPr/>
                </a:tc>
                <a:tc hMerge="1">
                  <a:txBody>
                    <a:bodyPr/>
                    <a:lstStyle/>
                    <a:p>
                      <a:endParaRPr lang="en-GB"/>
                    </a:p>
                  </a:txBody>
                  <a:tcPr/>
                </a:tc>
                <a:tc gridSpan="2">
                  <a:txBody>
                    <a:bodyPr/>
                    <a:lstStyle/>
                    <a:p>
                      <a:pPr algn="ctr"/>
                      <a:r>
                        <a:rPr lang="en-GB" sz="1600" dirty="0" smtClean="0"/>
                        <a:t>Location</a:t>
                      </a:r>
                      <a:endParaRPr lang="en-GB" sz="1600" dirty="0"/>
                    </a:p>
                  </a:txBody>
                  <a:tcPr/>
                </a:tc>
                <a:tc hMerge="1">
                  <a:txBody>
                    <a:bodyPr/>
                    <a:lstStyle/>
                    <a:p>
                      <a:endParaRPr lang="en-GB"/>
                    </a:p>
                  </a:txBody>
                  <a:tcPr/>
                </a:tc>
                <a:tc gridSpan="2">
                  <a:txBody>
                    <a:bodyPr/>
                    <a:lstStyle/>
                    <a:p>
                      <a:pPr algn="ctr"/>
                      <a:r>
                        <a:rPr lang="en-GB" sz="1600" dirty="0" smtClean="0"/>
                        <a:t>Types of Data</a:t>
                      </a:r>
                      <a:endParaRPr lang="en-GB" sz="1600" dirty="0"/>
                    </a:p>
                  </a:txBody>
                  <a:tcPr/>
                </a:tc>
                <a:tc hMerge="1">
                  <a:txBody>
                    <a:bodyPr/>
                    <a:lstStyle/>
                    <a:p>
                      <a:endParaRPr lang="en-GB"/>
                    </a:p>
                  </a:txBody>
                  <a:tcPr/>
                </a:tc>
              </a:tr>
              <a:tr h="370840">
                <a:tc>
                  <a:txBody>
                    <a:bodyPr/>
                    <a:lstStyle/>
                    <a:p>
                      <a:pPr algn="ctr"/>
                      <a:r>
                        <a:rPr lang="en-GB" sz="1200" dirty="0" smtClean="0"/>
                        <a:t>Business 1</a:t>
                      </a:r>
                      <a:endParaRPr lang="en-GB" sz="1200" dirty="0"/>
                    </a:p>
                  </a:txBody>
                  <a:tcPr/>
                </a:tc>
                <a:tc>
                  <a:txBody>
                    <a:bodyPr/>
                    <a:lstStyle/>
                    <a:p>
                      <a:pPr algn="ctr"/>
                      <a:r>
                        <a:rPr lang="en-GB" sz="1200" dirty="0" smtClean="0"/>
                        <a:t>Business 2</a:t>
                      </a:r>
                      <a:endParaRPr lang="en-GB" sz="1200" dirty="0"/>
                    </a:p>
                  </a:txBody>
                  <a:tcPr/>
                </a:tc>
                <a:tc>
                  <a:txBody>
                    <a:bodyPr/>
                    <a:lstStyle/>
                    <a:p>
                      <a:pPr algn="ctr"/>
                      <a:r>
                        <a:rPr lang="en-GB" sz="1200" dirty="0" smtClean="0"/>
                        <a:t>Business 1</a:t>
                      </a:r>
                      <a:endParaRPr lang="en-GB" sz="1200" dirty="0"/>
                    </a:p>
                  </a:txBody>
                  <a:tcPr/>
                </a:tc>
                <a:tc>
                  <a:txBody>
                    <a:bodyPr/>
                    <a:lstStyle/>
                    <a:p>
                      <a:pPr algn="ctr"/>
                      <a:r>
                        <a:rPr lang="en-GB" sz="1200" dirty="0" smtClean="0"/>
                        <a:t>Business 2</a:t>
                      </a:r>
                      <a:endParaRPr lang="en-GB" sz="1200" dirty="0"/>
                    </a:p>
                  </a:txBody>
                  <a:tcPr/>
                </a:tc>
                <a:tc>
                  <a:txBody>
                    <a:bodyPr/>
                    <a:lstStyle/>
                    <a:p>
                      <a:pPr algn="ctr"/>
                      <a:r>
                        <a:rPr lang="en-GB" sz="1200" dirty="0" smtClean="0"/>
                        <a:t>Business 1</a:t>
                      </a:r>
                      <a:endParaRPr lang="en-GB" sz="1200" dirty="0"/>
                    </a:p>
                  </a:txBody>
                  <a:tcPr/>
                </a:tc>
                <a:tc>
                  <a:txBody>
                    <a:bodyPr/>
                    <a:lstStyle/>
                    <a:p>
                      <a:pPr algn="ctr"/>
                      <a:r>
                        <a:rPr lang="en-GB" sz="1200" dirty="0" smtClean="0"/>
                        <a:t>Business 2</a:t>
                      </a:r>
                      <a:endParaRPr lang="en-GB" sz="1200" dirty="0"/>
                    </a:p>
                  </a:txBody>
                  <a:tcPr/>
                </a:tc>
                <a:tc>
                  <a:txBody>
                    <a:bodyPr/>
                    <a:lstStyle/>
                    <a:p>
                      <a:pPr algn="ctr"/>
                      <a:r>
                        <a:rPr lang="en-GB" sz="1200" dirty="0" smtClean="0"/>
                        <a:t>Business 1</a:t>
                      </a:r>
                      <a:endParaRPr lang="en-GB" sz="1200" dirty="0"/>
                    </a:p>
                  </a:txBody>
                  <a:tcPr/>
                </a:tc>
                <a:tc>
                  <a:txBody>
                    <a:bodyPr/>
                    <a:lstStyle/>
                    <a:p>
                      <a:pPr algn="ctr"/>
                      <a:r>
                        <a:rPr lang="en-GB" sz="1200" dirty="0" smtClean="0"/>
                        <a:t>Business 2</a:t>
                      </a:r>
                      <a:endParaRPr lang="en-GB" sz="1200" dirty="0"/>
                    </a:p>
                  </a:txBody>
                  <a:tcPr/>
                </a:tc>
              </a:tr>
            </a:tbl>
          </a:graphicData>
        </a:graphic>
      </p:graphicFrame>
    </p:spTree>
    <p:extLst>
      <p:ext uri="{BB962C8B-B14F-4D97-AF65-F5344CB8AC3E}">
        <p14:creationId xmlns:p14="http://schemas.microsoft.com/office/powerpoint/2010/main" val="12974547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4824536"/>
          </a:xfrm>
        </p:spPr>
        <p:txBody>
          <a:bodyPr>
            <a:noAutofit/>
          </a:bodyPr>
          <a:lstStyle/>
          <a:p>
            <a:r>
              <a:rPr lang="en-GB" sz="1700" dirty="0" smtClean="0"/>
              <a:t>Policies are there to protect customers information, staff details and to protect the company. Writing a policy document makes it legal. All new staff read these and sign an agreement that they understand it. Then it become official. They breach the policy, they signed the agreement. They download at work, they signed the agreement, they look at things they should not, you can see where this is going. Companies need to be protected, policies need to be updated when things change so the company remains protected.</a:t>
            </a:r>
          </a:p>
          <a:p>
            <a:r>
              <a:rPr lang="en-GB" sz="1700" dirty="0" smtClean="0"/>
              <a:t>And everyone is affected. When a student starts a school they sign the agreement, or their parents do, as do staff. This means we follow etiquette, we do not download, we do not abuse the emails, we do not look at inappropriate materials on the internet. Lowest case scenario is a verbal or written warning, or the facility is blocked, email is suspended. And as all emails and Internet traffic is monitored with a produced log and Internet trail, and as we know this, we abide by the rules.</a:t>
            </a:r>
          </a:p>
          <a:p>
            <a:r>
              <a:rPr lang="en-GB" sz="1700" dirty="0" smtClean="0"/>
              <a:t>Click </a:t>
            </a:r>
            <a:r>
              <a:rPr lang="en-GB" sz="1700" dirty="0" smtClean="0">
                <a:hlinkClick r:id="rId3"/>
              </a:rPr>
              <a:t>here </a:t>
            </a:r>
            <a:r>
              <a:rPr lang="en-GB" sz="1700" dirty="0" smtClean="0"/>
              <a:t>for statistics on why these policies are necessary.</a:t>
            </a:r>
          </a:p>
          <a:p>
            <a:pPr marL="109728" indent="0">
              <a:buNone/>
            </a:pPr>
            <a:r>
              <a:rPr lang="en-GB" sz="1700" b="1" dirty="0" smtClean="0"/>
              <a:t>Task 3 – P4.3 – </a:t>
            </a:r>
            <a:r>
              <a:rPr lang="en-GB" sz="1700" dirty="0" smtClean="0"/>
              <a:t>Using 2 different business models and the </a:t>
            </a:r>
            <a:r>
              <a:rPr lang="en-GB" sz="1700" dirty="0" smtClean="0">
                <a:hlinkClick r:id="rId4" action="ppaction://hlinkfile"/>
              </a:rPr>
              <a:t>Report Template</a:t>
            </a:r>
            <a:r>
              <a:rPr lang="en-GB" sz="1700" dirty="0" smtClean="0"/>
              <a:t>, define the </a:t>
            </a:r>
            <a:r>
              <a:rPr lang="en-GB" sz="1700" dirty="0" smtClean="0"/>
              <a:t>Policy Purpose and Policy Audience.</a:t>
            </a:r>
            <a:endParaRPr lang="en-GB" sz="1700" dirty="0" smtClean="0"/>
          </a:p>
        </p:txBody>
      </p:sp>
      <p:sp>
        <p:nvSpPr>
          <p:cNvPr id="3" name="Title 2"/>
          <p:cNvSpPr>
            <a:spLocks noGrp="1"/>
          </p:cNvSpPr>
          <p:nvPr>
            <p:ph type="title"/>
          </p:nvPr>
        </p:nvSpPr>
        <p:spPr>
          <a:xfrm>
            <a:off x="251520" y="116632"/>
            <a:ext cx="8640960" cy="576064"/>
          </a:xfrm>
        </p:spPr>
        <p:txBody>
          <a:bodyPr>
            <a:noAutofit/>
          </a:bodyPr>
          <a:lstStyle/>
          <a:p>
            <a:r>
              <a:rPr lang="en-GB" sz="2800" dirty="0" smtClean="0"/>
              <a:t>P4.3 -  Policies and Procedures - Policies</a:t>
            </a:r>
            <a:endParaRPr lang="en-GB" sz="2800" dirty="0"/>
          </a:p>
        </p:txBody>
      </p:sp>
      <p:graphicFrame>
        <p:nvGraphicFramePr>
          <p:cNvPr id="5" name="Table 4"/>
          <p:cNvGraphicFramePr>
            <a:graphicFrameLocks noGrp="1"/>
          </p:cNvGraphicFramePr>
          <p:nvPr>
            <p:extLst>
              <p:ext uri="{D42A27DB-BD31-4B8C-83A1-F6EECF244321}">
                <p14:modId xmlns:p14="http://schemas.microsoft.com/office/powerpoint/2010/main" val="3344450399"/>
              </p:ext>
            </p:extLst>
          </p:nvPr>
        </p:nvGraphicFramePr>
        <p:xfrm>
          <a:off x="395536" y="5733256"/>
          <a:ext cx="8352928" cy="706120"/>
        </p:xfrm>
        <a:graphic>
          <a:graphicData uri="http://schemas.openxmlformats.org/drawingml/2006/table">
            <a:tbl>
              <a:tblPr firstRow="1" bandRow="1">
                <a:tableStyleId>{5C22544A-7EE6-4342-B048-85BDC9FD1C3A}</a:tableStyleId>
              </a:tblPr>
              <a:tblGrid>
                <a:gridCol w="2123626"/>
                <a:gridCol w="2123626"/>
                <a:gridCol w="2052838"/>
                <a:gridCol w="2052838"/>
              </a:tblGrid>
              <a:tr h="139040">
                <a:tc gridSpan="2">
                  <a:txBody>
                    <a:bodyPr/>
                    <a:lstStyle/>
                    <a:p>
                      <a:pPr algn="ctr"/>
                      <a:r>
                        <a:rPr lang="en-GB" sz="1600" dirty="0" smtClean="0"/>
                        <a:t>Policy Purpose</a:t>
                      </a:r>
                      <a:endParaRPr lang="en-GB" sz="1600" dirty="0"/>
                    </a:p>
                  </a:txBody>
                  <a:tcPr/>
                </a:tc>
                <a:tc hMerge="1">
                  <a:txBody>
                    <a:bodyPr/>
                    <a:lstStyle/>
                    <a:p>
                      <a:endParaRPr lang="en-GB"/>
                    </a:p>
                  </a:txBody>
                  <a:tcPr/>
                </a:tc>
                <a:tc gridSpan="2">
                  <a:txBody>
                    <a:bodyPr/>
                    <a:lstStyle/>
                    <a:p>
                      <a:pPr algn="ctr"/>
                      <a:r>
                        <a:rPr lang="en-GB" sz="1600" dirty="0" smtClean="0"/>
                        <a:t>Policy Audience</a:t>
                      </a:r>
                      <a:endParaRPr lang="en-GB" sz="1600" dirty="0"/>
                    </a:p>
                  </a:txBody>
                  <a:tcPr/>
                </a:tc>
                <a:tc hMerge="1">
                  <a:txBody>
                    <a:bodyPr/>
                    <a:lstStyle/>
                    <a:p>
                      <a:endParaRPr lang="en-GB"/>
                    </a:p>
                  </a:txBody>
                  <a:tcPr/>
                </a:tc>
              </a:tr>
              <a:tr h="370840">
                <a:tc>
                  <a:txBody>
                    <a:bodyPr/>
                    <a:lstStyle/>
                    <a:p>
                      <a:pPr algn="ctr"/>
                      <a:r>
                        <a:rPr lang="en-GB" sz="1600" b="0" dirty="0" smtClean="0"/>
                        <a:t>Business 1</a:t>
                      </a:r>
                      <a:endParaRPr lang="en-GB" sz="1600" b="0" dirty="0"/>
                    </a:p>
                  </a:txBody>
                  <a:tcPr/>
                </a:tc>
                <a:tc>
                  <a:txBody>
                    <a:bodyPr/>
                    <a:lstStyle/>
                    <a:p>
                      <a:pPr algn="ctr"/>
                      <a:r>
                        <a:rPr lang="en-GB" sz="1600" b="0" dirty="0" smtClean="0"/>
                        <a:t>Business 2</a:t>
                      </a:r>
                      <a:endParaRPr lang="en-GB" sz="1600" b="0" dirty="0"/>
                    </a:p>
                  </a:txBody>
                  <a:tcPr/>
                </a:tc>
                <a:tc>
                  <a:txBody>
                    <a:bodyPr/>
                    <a:lstStyle/>
                    <a:p>
                      <a:pPr algn="ctr"/>
                      <a:r>
                        <a:rPr lang="en-GB" sz="1600" b="0" dirty="0" smtClean="0"/>
                        <a:t>Business 1</a:t>
                      </a:r>
                      <a:endParaRPr lang="en-GB" sz="1600" b="0" dirty="0"/>
                    </a:p>
                  </a:txBody>
                  <a:tcPr/>
                </a:tc>
                <a:tc>
                  <a:txBody>
                    <a:bodyPr/>
                    <a:lstStyle/>
                    <a:p>
                      <a:pPr algn="ctr"/>
                      <a:r>
                        <a:rPr lang="en-GB" sz="1600" b="0" dirty="0" smtClean="0"/>
                        <a:t>Business 2</a:t>
                      </a:r>
                      <a:endParaRPr lang="en-GB" sz="1600" b="0" dirty="0"/>
                    </a:p>
                  </a:txBody>
                  <a:tcPr/>
                </a:tc>
              </a:tr>
            </a:tbl>
          </a:graphicData>
        </a:graphic>
      </p:graphicFrame>
    </p:spTree>
    <p:extLst>
      <p:ext uri="{BB962C8B-B14F-4D97-AF65-F5344CB8AC3E}">
        <p14:creationId xmlns:p14="http://schemas.microsoft.com/office/powerpoint/2010/main" val="14013148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4824536"/>
          </a:xfrm>
        </p:spPr>
        <p:txBody>
          <a:bodyPr>
            <a:noAutofit/>
          </a:bodyPr>
          <a:lstStyle/>
          <a:p>
            <a:r>
              <a:rPr lang="en-GB" sz="1700" dirty="0"/>
              <a:t>While Usernames will be considered public information, </a:t>
            </a:r>
            <a:r>
              <a:rPr lang="en-GB" sz="1700" dirty="0" smtClean="0"/>
              <a:t>passwords </a:t>
            </a:r>
            <a:r>
              <a:rPr lang="en-GB" sz="1700" dirty="0"/>
              <a:t>are the first line of </a:t>
            </a:r>
            <a:r>
              <a:rPr lang="en-GB" sz="1700" dirty="0" smtClean="0"/>
              <a:t>defence at </a:t>
            </a:r>
            <a:r>
              <a:rPr lang="en-GB" sz="1700" dirty="0"/>
              <a:t>providing for computer and information </a:t>
            </a:r>
            <a:r>
              <a:rPr lang="en-GB" sz="1700" dirty="0" smtClean="0"/>
              <a:t>security. </a:t>
            </a:r>
            <a:r>
              <a:rPr lang="en-GB" sz="1700" dirty="0"/>
              <a:t>It is </a:t>
            </a:r>
            <a:r>
              <a:rPr lang="en-GB" sz="1700" dirty="0" smtClean="0"/>
              <a:t>inevitably the </a:t>
            </a:r>
            <a:r>
              <a:rPr lang="en-GB" sz="1700" dirty="0"/>
              <a:t>individual’s responsibility to maintain the security of their password while maintaining a certain level of complexity within that password as not to allow for breeches of that Username. Usernames and password management is a significant part of </a:t>
            </a:r>
            <a:r>
              <a:rPr lang="en-GB" sz="1700" dirty="0" smtClean="0"/>
              <a:t>an </a:t>
            </a:r>
            <a:r>
              <a:rPr lang="en-GB" sz="1700" dirty="0"/>
              <a:t>overall solution to improve </a:t>
            </a:r>
            <a:r>
              <a:rPr lang="en-GB" sz="1700" dirty="0" smtClean="0"/>
              <a:t>security. </a:t>
            </a:r>
            <a:r>
              <a:rPr lang="en-GB" sz="1700" dirty="0"/>
              <a:t>The overall protection of the </a:t>
            </a:r>
            <a:r>
              <a:rPr lang="en-GB" sz="1700" dirty="0" smtClean="0"/>
              <a:t>key </a:t>
            </a:r>
            <a:r>
              <a:rPr lang="en-GB" sz="1700" dirty="0"/>
              <a:t>assets must begin with the individual who has access to them. </a:t>
            </a:r>
          </a:p>
          <a:p>
            <a:r>
              <a:rPr lang="en-GB" sz="1700" dirty="0" smtClean="0"/>
              <a:t>Policies outline </a:t>
            </a:r>
            <a:r>
              <a:rPr lang="en-GB" sz="1700" dirty="0"/>
              <a:t>how Usernames will be created and how a user will be required to choose a password that is considered to be strong given best practices as they exist currently. Additional requirements </a:t>
            </a:r>
            <a:r>
              <a:rPr lang="en-GB" sz="1700" dirty="0" smtClean="0"/>
              <a:t>are usually outlined </a:t>
            </a:r>
            <a:r>
              <a:rPr lang="en-GB" sz="1700" dirty="0"/>
              <a:t>in </a:t>
            </a:r>
            <a:r>
              <a:rPr lang="en-GB" sz="1700" dirty="0" smtClean="0"/>
              <a:t>policies as will the </a:t>
            </a:r>
            <a:r>
              <a:rPr lang="en-GB" sz="1700" dirty="0"/>
              <a:t>creation of default passwords, changing of passwords, and resetting of passwords.  Each user of computing resources </a:t>
            </a:r>
            <a:r>
              <a:rPr lang="en-GB" sz="1700" dirty="0" smtClean="0"/>
              <a:t>is </a:t>
            </a:r>
            <a:r>
              <a:rPr lang="en-GB" sz="1700" dirty="0"/>
              <a:t>expected to </a:t>
            </a:r>
            <a:r>
              <a:rPr lang="en-GB" sz="1700" dirty="0" smtClean="0"/>
              <a:t>stick </a:t>
            </a:r>
            <a:r>
              <a:rPr lang="en-GB" sz="1700" dirty="0"/>
              <a:t>to </a:t>
            </a:r>
            <a:r>
              <a:rPr lang="en-GB" sz="1700" dirty="0" smtClean="0"/>
              <a:t>their company policy.</a:t>
            </a:r>
            <a:endParaRPr lang="en-GB" sz="1700" dirty="0"/>
          </a:p>
          <a:p>
            <a:r>
              <a:rPr lang="en-GB" sz="1700" dirty="0" smtClean="0"/>
              <a:t>Click </a:t>
            </a:r>
            <a:r>
              <a:rPr lang="en-GB" sz="1700" dirty="0" smtClean="0">
                <a:hlinkClick r:id="rId3"/>
              </a:rPr>
              <a:t>here </a:t>
            </a:r>
            <a:r>
              <a:rPr lang="en-GB" sz="1700" dirty="0" smtClean="0"/>
              <a:t>for statistics on why poor policies with passwords.</a:t>
            </a:r>
          </a:p>
          <a:p>
            <a:pPr marL="109728" indent="0">
              <a:buNone/>
            </a:pPr>
            <a:r>
              <a:rPr lang="en-GB" sz="1700" b="1" dirty="0" smtClean="0"/>
              <a:t>Task 4 – P4.4 – </a:t>
            </a:r>
            <a:r>
              <a:rPr lang="en-GB" sz="1700" dirty="0" smtClean="0"/>
              <a:t>Using 2 different business models and the </a:t>
            </a:r>
            <a:r>
              <a:rPr lang="en-GB" sz="1700" dirty="0" smtClean="0">
                <a:hlinkClick r:id="rId4" action="ppaction://hlinkfile"/>
              </a:rPr>
              <a:t>Report Template</a:t>
            </a:r>
            <a:r>
              <a:rPr lang="en-GB" sz="1700" dirty="0" smtClean="0"/>
              <a:t>, define the Companies Policy on </a:t>
            </a:r>
            <a:r>
              <a:rPr lang="en-GB" sz="1700" b="1" dirty="0" smtClean="0"/>
              <a:t>Passwords</a:t>
            </a:r>
            <a:r>
              <a:rPr lang="en-GB" sz="1700" dirty="0" smtClean="0"/>
              <a:t> procedures</a:t>
            </a:r>
            <a:r>
              <a:rPr lang="en-GB" sz="1700" dirty="0" smtClean="0"/>
              <a:t>.</a:t>
            </a:r>
          </a:p>
          <a:p>
            <a:pPr marL="109728" indent="0">
              <a:buNone/>
            </a:pPr>
            <a:endParaRPr lang="en-GB" sz="1700" dirty="0" smtClean="0"/>
          </a:p>
        </p:txBody>
      </p:sp>
      <p:sp>
        <p:nvSpPr>
          <p:cNvPr id="3" name="Title 2"/>
          <p:cNvSpPr>
            <a:spLocks noGrp="1"/>
          </p:cNvSpPr>
          <p:nvPr>
            <p:ph type="title"/>
          </p:nvPr>
        </p:nvSpPr>
        <p:spPr>
          <a:xfrm>
            <a:off x="251520" y="116632"/>
            <a:ext cx="8640960" cy="576064"/>
          </a:xfrm>
        </p:spPr>
        <p:txBody>
          <a:bodyPr>
            <a:noAutofit/>
          </a:bodyPr>
          <a:lstStyle/>
          <a:p>
            <a:r>
              <a:rPr lang="en-GB" sz="2400" dirty="0" smtClean="0"/>
              <a:t>P4.4 -  Policies and Procedures – Password Procedures</a:t>
            </a:r>
            <a:endParaRPr lang="en-GB" sz="2400" dirty="0"/>
          </a:p>
        </p:txBody>
      </p:sp>
      <p:graphicFrame>
        <p:nvGraphicFramePr>
          <p:cNvPr id="5" name="Table 4"/>
          <p:cNvGraphicFramePr>
            <a:graphicFrameLocks noGrp="1"/>
          </p:cNvGraphicFramePr>
          <p:nvPr>
            <p:extLst>
              <p:ext uri="{D42A27DB-BD31-4B8C-83A1-F6EECF244321}">
                <p14:modId xmlns:p14="http://schemas.microsoft.com/office/powerpoint/2010/main" val="3790191404"/>
              </p:ext>
            </p:extLst>
          </p:nvPr>
        </p:nvGraphicFramePr>
        <p:xfrm>
          <a:off x="395536" y="5733256"/>
          <a:ext cx="8352928" cy="706120"/>
        </p:xfrm>
        <a:graphic>
          <a:graphicData uri="http://schemas.openxmlformats.org/drawingml/2006/table">
            <a:tbl>
              <a:tblPr firstRow="1" bandRow="1">
                <a:tableStyleId>{5C22544A-7EE6-4342-B048-85BDC9FD1C3A}</a:tableStyleId>
              </a:tblPr>
              <a:tblGrid>
                <a:gridCol w="2123626"/>
                <a:gridCol w="2123626"/>
                <a:gridCol w="2052838"/>
                <a:gridCol w="2052838"/>
              </a:tblGrid>
              <a:tr h="139040">
                <a:tc gridSpan="2">
                  <a:txBody>
                    <a:bodyPr/>
                    <a:lstStyle/>
                    <a:p>
                      <a:pPr algn="ctr"/>
                      <a:r>
                        <a:rPr lang="en-GB" sz="1600" dirty="0" smtClean="0"/>
                        <a:t>Guidelines on User names</a:t>
                      </a:r>
                      <a:endParaRPr lang="en-GB" sz="1600" dirty="0"/>
                    </a:p>
                  </a:txBody>
                  <a:tcPr/>
                </a:tc>
                <a:tc hMerge="1">
                  <a:txBody>
                    <a:bodyPr/>
                    <a:lstStyle/>
                    <a:p>
                      <a:endParaRPr lang="en-GB"/>
                    </a:p>
                  </a:txBody>
                  <a:tcPr/>
                </a:tc>
                <a:tc gridSpan="2">
                  <a:txBody>
                    <a:bodyPr/>
                    <a:lstStyle/>
                    <a:p>
                      <a:pPr algn="ctr"/>
                      <a:r>
                        <a:rPr lang="en-GB" sz="1600" dirty="0" smtClean="0"/>
                        <a:t>Guidelines</a:t>
                      </a:r>
                      <a:r>
                        <a:rPr lang="en-GB" sz="1600" baseline="0" dirty="0" smtClean="0"/>
                        <a:t> on Passwords</a:t>
                      </a:r>
                      <a:endParaRPr lang="en-GB" sz="1600" dirty="0"/>
                    </a:p>
                  </a:txBody>
                  <a:tcPr/>
                </a:tc>
                <a:tc hMerge="1">
                  <a:txBody>
                    <a:bodyPr/>
                    <a:lstStyle/>
                    <a:p>
                      <a:endParaRPr lang="en-GB"/>
                    </a:p>
                  </a:txBody>
                  <a:tcPr/>
                </a:tc>
              </a:tr>
              <a:tr h="370840">
                <a:tc>
                  <a:txBody>
                    <a:bodyPr/>
                    <a:lstStyle/>
                    <a:p>
                      <a:pPr algn="ctr"/>
                      <a:r>
                        <a:rPr lang="en-GB" sz="1600" b="0" dirty="0" smtClean="0"/>
                        <a:t>Business 1</a:t>
                      </a:r>
                      <a:endParaRPr lang="en-GB" sz="1600" b="0" dirty="0"/>
                    </a:p>
                  </a:txBody>
                  <a:tcPr/>
                </a:tc>
                <a:tc>
                  <a:txBody>
                    <a:bodyPr/>
                    <a:lstStyle/>
                    <a:p>
                      <a:pPr algn="ctr"/>
                      <a:r>
                        <a:rPr lang="en-GB" sz="1600" b="0" dirty="0" smtClean="0"/>
                        <a:t>Business 2</a:t>
                      </a:r>
                      <a:endParaRPr lang="en-GB" sz="1600" b="0" dirty="0"/>
                    </a:p>
                  </a:txBody>
                  <a:tcPr/>
                </a:tc>
                <a:tc>
                  <a:txBody>
                    <a:bodyPr/>
                    <a:lstStyle/>
                    <a:p>
                      <a:pPr algn="ctr"/>
                      <a:r>
                        <a:rPr lang="en-GB" sz="1600" b="0" dirty="0" smtClean="0"/>
                        <a:t>Business 1</a:t>
                      </a:r>
                      <a:endParaRPr lang="en-GB" sz="1600" b="0" dirty="0"/>
                    </a:p>
                  </a:txBody>
                  <a:tcPr/>
                </a:tc>
                <a:tc>
                  <a:txBody>
                    <a:bodyPr/>
                    <a:lstStyle/>
                    <a:p>
                      <a:pPr algn="ctr"/>
                      <a:r>
                        <a:rPr lang="en-GB" sz="1600" b="0" dirty="0" smtClean="0"/>
                        <a:t>Business 2</a:t>
                      </a:r>
                      <a:endParaRPr lang="en-GB" sz="1600" b="0" dirty="0"/>
                    </a:p>
                  </a:txBody>
                  <a:tcPr/>
                </a:tc>
              </a:tr>
            </a:tbl>
          </a:graphicData>
        </a:graphic>
      </p:graphicFrame>
    </p:spTree>
    <p:extLst>
      <p:ext uri="{BB962C8B-B14F-4D97-AF65-F5344CB8AC3E}">
        <p14:creationId xmlns:p14="http://schemas.microsoft.com/office/powerpoint/2010/main" val="30792382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13779</TotalTime>
  <Words>7913</Words>
  <Application>Microsoft Office PowerPoint</Application>
  <PresentationFormat>On-screen Show (4:3)</PresentationFormat>
  <Paragraphs>445</Paragraphs>
  <Slides>35</Slides>
  <Notes>25</Notes>
  <HiddenSlides>9</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Concourse</vt:lpstr>
      <vt:lpstr>Unit 05</vt:lpstr>
      <vt:lpstr>AIM AND PURPOSE OF THE UNIT </vt:lpstr>
      <vt:lpstr>LO3 - Assessment Criteria</vt:lpstr>
      <vt:lpstr>Assessment Criterion P4, P5, P6, D1 and D1</vt:lpstr>
      <vt:lpstr>LO3 -  Understand the organisational issues affecting the security of IT systems </vt:lpstr>
      <vt:lpstr>P4.1 -  Policies and Procedures - Analysis</vt:lpstr>
      <vt:lpstr>P4.2 -  Policies and Procedures</vt:lpstr>
      <vt:lpstr>P4.3 -  Policies and Procedures - Policies</vt:lpstr>
      <vt:lpstr>P4.4 -  Policies and Procedures – Password Procedures</vt:lpstr>
      <vt:lpstr>P4.5 -  Policies and Procedures – Cyber Bullying</vt:lpstr>
      <vt:lpstr>P4.6 -  Policies and Procedures – Email Procedures</vt:lpstr>
      <vt:lpstr>P4.7 -  Policies and Procedures – Access Privileges</vt:lpstr>
      <vt:lpstr>P4.8 -  Policies and Procedures – Backup and Disaster Recovery</vt:lpstr>
      <vt:lpstr>P4.9 -  Policies and Procedures – Network Security and Policies</vt:lpstr>
      <vt:lpstr>P4.10 -  Policies and Procedures –Physical Controls</vt:lpstr>
      <vt:lpstr>P4.11 -  Policies and Procedures –Asset Management</vt:lpstr>
      <vt:lpstr>P4.12 -  Policies and Procedures – User Responsibility</vt:lpstr>
      <vt:lpstr>P4.12 -  Policies and Procedures – Issue Reporting</vt:lpstr>
      <vt:lpstr>D1.1 -  Policies and Procedures – Recommendations</vt:lpstr>
      <vt:lpstr>P5.1 -  Employment Contracts</vt:lpstr>
      <vt:lpstr>P5.1 -  Employment Contracts</vt:lpstr>
      <vt:lpstr>P5.1 -  Employment Contracts</vt:lpstr>
      <vt:lpstr>P5.2 -  Employment Contracts - DBS</vt:lpstr>
      <vt:lpstr>P5.2 -  Employment Contracts - DBS</vt:lpstr>
      <vt:lpstr>P5.2 -  Employment Contracts - DBS</vt:lpstr>
      <vt:lpstr>P5.3 -  Employment Contracts</vt:lpstr>
      <vt:lpstr>P6.1 – Laws – Data protection Act 1998</vt:lpstr>
      <vt:lpstr>P6.1 – Laws – Data protection Act 1998</vt:lpstr>
      <vt:lpstr> P6.2 – Legislation – Computer Misuse Act 1990</vt:lpstr>
      <vt:lpstr> P6.2 – Legislation – Computer Misuse Act 1990</vt:lpstr>
      <vt:lpstr> P6.2 – Legislation – Computer Misuse Act 1990</vt:lpstr>
      <vt:lpstr> P6.2 – Legislation – Computer Misuse Act 1990</vt:lpstr>
      <vt:lpstr>PowerPoint Presentation</vt:lpstr>
      <vt:lpstr>P4, P5, P6, D1 and D1 – Assessment Criteria</vt:lpstr>
      <vt:lpstr>P4, P5, P6, D1 and D1 – Assessment Criteria</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413</cp:revision>
  <dcterms:created xsi:type="dcterms:W3CDTF">2010-12-28T13:51:34Z</dcterms:created>
  <dcterms:modified xsi:type="dcterms:W3CDTF">2014-01-25T20:16:03Z</dcterms:modified>
</cp:coreProperties>
</file>